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3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3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tags/tag310.xml" ContentType="application/vnd.openxmlformats-officedocument.presentationml.tags+xml"/>
  <Override PartName="/ppt/tags/tag510.xml" ContentType="application/vnd.openxmlformats-officedocument.presentationml.tag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49"/>
  </p:notesMasterIdLst>
  <p:handoutMasterIdLst>
    <p:handoutMasterId r:id="rId50"/>
  </p:handoutMasterIdLst>
  <p:sldIdLst>
    <p:sldId id="849" r:id="rId5"/>
    <p:sldId id="940" r:id="rId6"/>
    <p:sldId id="855" r:id="rId7"/>
    <p:sldId id="936" r:id="rId8"/>
    <p:sldId id="4718" r:id="rId9"/>
    <p:sldId id="4701" r:id="rId10"/>
    <p:sldId id="954" r:id="rId11"/>
    <p:sldId id="956" r:id="rId12"/>
    <p:sldId id="958" r:id="rId13"/>
    <p:sldId id="4720" r:id="rId14"/>
    <p:sldId id="1216" r:id="rId15"/>
    <p:sldId id="1217" r:id="rId16"/>
    <p:sldId id="1211" r:id="rId17"/>
    <p:sldId id="1212" r:id="rId18"/>
    <p:sldId id="1221" r:id="rId19"/>
    <p:sldId id="1222" r:id="rId20"/>
    <p:sldId id="981" r:id="rId21"/>
    <p:sldId id="982" r:id="rId22"/>
    <p:sldId id="984" r:id="rId23"/>
    <p:sldId id="986" r:id="rId24"/>
    <p:sldId id="987" r:id="rId25"/>
    <p:sldId id="988" r:id="rId26"/>
    <p:sldId id="989" r:id="rId27"/>
    <p:sldId id="1014" r:id="rId28"/>
    <p:sldId id="1017" r:id="rId29"/>
    <p:sldId id="1018" r:id="rId30"/>
    <p:sldId id="1019" r:id="rId31"/>
    <p:sldId id="1025" r:id="rId32"/>
    <p:sldId id="1023" r:id="rId33"/>
    <p:sldId id="1024" r:id="rId34"/>
    <p:sldId id="1223" r:id="rId35"/>
    <p:sldId id="4713" r:id="rId36"/>
    <p:sldId id="1029" r:id="rId37"/>
    <p:sldId id="4714" r:id="rId38"/>
    <p:sldId id="885" r:id="rId39"/>
    <p:sldId id="886" r:id="rId40"/>
    <p:sldId id="4715" r:id="rId41"/>
    <p:sldId id="1226" r:id="rId42"/>
    <p:sldId id="4716" r:id="rId43"/>
    <p:sldId id="1224" r:id="rId44"/>
    <p:sldId id="4719" r:id="rId45"/>
    <p:sldId id="1206" r:id="rId46"/>
    <p:sldId id="1207" r:id="rId47"/>
    <p:sldId id="1210" r:id="rId48"/>
  </p:sldIdLst>
  <p:sldSz cx="10972800" cy="6172200"/>
  <p:notesSz cx="7010400" cy="9296400"/>
  <p:custDataLst>
    <p:tags r:id="rId51"/>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521415D9-36F7-43E2-AB2F-B90AF26B5E84}">
      <p14:sectionLst xmlns:p14="http://schemas.microsoft.com/office/powerpoint/2010/main">
        <p14:section name="Opening" id="{5F42E2D6-374F-48E1-B1C3-68D8D66E22D5}">
          <p14:sldIdLst>
            <p14:sldId id="849"/>
            <p14:sldId id="940"/>
          </p14:sldIdLst>
        </p14:section>
        <p14:section name="Introduction to OpenACC" id="{65D7F3B5-3758-47FC-AEC5-C48BD3170A8A}">
          <p14:sldIdLst>
            <p14:sldId id="855"/>
            <p14:sldId id="936"/>
            <p14:sldId id="4718"/>
            <p14:sldId id="4701"/>
            <p14:sldId id="954"/>
            <p14:sldId id="956"/>
            <p14:sldId id="958"/>
            <p14:sldId id="4720"/>
            <p14:sldId id="1216"/>
            <p14:sldId id="1217"/>
          </p14:sldIdLst>
        </p14:section>
        <p14:section name="Example Code" id="{890740F6-EF42-475C-A777-1189B36C5102}">
          <p14:sldIdLst>
            <p14:sldId id="1211"/>
            <p14:sldId id="1212"/>
            <p14:sldId id="1221"/>
            <p14:sldId id="1222"/>
          </p14:sldIdLst>
        </p14:section>
        <p14:section name="Profile Driven Development" id="{78106C6C-373C-40AA-92AC-FFF007857C95}">
          <p14:sldIdLst>
            <p14:sldId id="981"/>
            <p14:sldId id="982"/>
            <p14:sldId id="984"/>
            <p14:sldId id="986"/>
            <p14:sldId id="987"/>
            <p14:sldId id="988"/>
            <p14:sldId id="989"/>
          </p14:sldIdLst>
        </p14:section>
        <p14:section name="OpenACC Parallel Directive" id="{11D93A0F-0B5F-4AAE-9BB3-F54BE89BB07D}">
          <p14:sldIdLst>
            <p14:sldId id="1014"/>
            <p14:sldId id="1017"/>
            <p14:sldId id="1018"/>
            <p14:sldId id="1019"/>
            <p14:sldId id="1025"/>
            <p14:sldId id="1023"/>
            <p14:sldId id="1024"/>
            <p14:sldId id="1223"/>
            <p14:sldId id="4713"/>
            <p14:sldId id="1029"/>
            <p14:sldId id="4714"/>
            <p14:sldId id="885"/>
            <p14:sldId id="886"/>
            <p14:sldId id="4715"/>
            <p14:sldId id="1226"/>
            <p14:sldId id="4716"/>
            <p14:sldId id="1224"/>
            <p14:sldId id="4719"/>
          </p14:sldIdLst>
        </p14:section>
        <p14:section name="Closing" id="{B3A0D02E-6A6D-4EDB-B931-B29BD34089A0}">
          <p14:sldIdLst>
            <p14:sldId id="1206"/>
            <p14:sldId id="1207"/>
            <p14:sldId id="1210"/>
          </p14:sldIdLst>
        </p14:section>
      </p14:sectionLst>
    </p:ex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400"/>
    <a:srgbClr val="0C4E9B"/>
    <a:srgbClr val="0080A7"/>
    <a:srgbClr val="1B12FF"/>
    <a:srgbClr val="AB69FF"/>
    <a:srgbClr val="FFFFFF"/>
    <a:srgbClr val="F0047F"/>
    <a:srgbClr val="298EC2"/>
    <a:srgbClr val="4550AF"/>
    <a:srgbClr val="FFA0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7F483B-FA23-4493-A408-33FEE17613B8}" v="2" dt="2018-10-17T18:49:22.012"/>
    <p1510:client id="{CEA5A2EF-6A02-4679-A4CA-132153719624}" v="1881" dt="2018-10-17T21:21:17.0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74" autoAdjust="0"/>
    <p:restoredTop sz="69066" autoAdjust="0"/>
  </p:normalViewPr>
  <p:slideViewPr>
    <p:cSldViewPr snapToGrid="0">
      <p:cViewPr varScale="1">
        <p:scale>
          <a:sx n="81" d="100"/>
          <a:sy n="81" d="100"/>
        </p:scale>
        <p:origin x="1776" y="84"/>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1627"/>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tags" Target="tags/tag1.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416829191170956E-2"/>
          <c:y val="0.14238882003035713"/>
          <c:w val="0.9283670321169889"/>
          <c:h val="0.65332560930426797"/>
        </c:manualLayout>
      </c:layout>
      <c:barChart>
        <c:barDir val="col"/>
        <c:grouping val="clustered"/>
        <c:varyColors val="0"/>
        <c:ser>
          <c:idx val="0"/>
          <c:order val="0"/>
          <c:tx>
            <c:strRef>
              <c:f>Sheet1!$B$1</c:f>
              <c:strCache>
                <c:ptCount val="1"/>
                <c:pt idx="0">
                  <c:v>Count</c:v>
                </c:pt>
              </c:strCache>
            </c:strRef>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Sheet1!$A$2:$A$4</c:f>
              <c:strCache>
                <c:ptCount val="3"/>
                <c:pt idx="0">
                  <c:v>GTC17</c:v>
                </c:pt>
                <c:pt idx="1">
                  <c:v>GTC18</c:v>
                </c:pt>
                <c:pt idx="2">
                  <c:v>GTC19</c:v>
                </c:pt>
              </c:strCache>
            </c:strRef>
          </c:cat>
          <c:val>
            <c:numRef>
              <c:f>Sheet1!$B$2:$B$4</c:f>
              <c:numCache>
                <c:formatCode>General</c:formatCode>
                <c:ptCount val="3"/>
                <c:pt idx="0">
                  <c:v>102</c:v>
                </c:pt>
                <c:pt idx="1">
                  <c:v>326</c:v>
                </c:pt>
                <c:pt idx="2">
                  <c:v>846</c:v>
                </c:pt>
              </c:numCache>
            </c:numRef>
          </c:val>
          <c:extLst>
            <c:ext xmlns:c16="http://schemas.microsoft.com/office/drawing/2014/chart" uri="{C3380CC4-5D6E-409C-BE32-E72D297353CC}">
              <c16:uniqueId val="{00000000-4AD2-FA41-99D6-70DEEEDAD2AB}"/>
            </c:ext>
          </c:extLst>
        </c:ser>
        <c:dLbls>
          <c:showLegendKey val="0"/>
          <c:showVal val="0"/>
          <c:showCatName val="0"/>
          <c:showSerName val="0"/>
          <c:showPercent val="0"/>
          <c:showBubbleSize val="0"/>
        </c:dLbls>
        <c:gapWidth val="267"/>
        <c:overlap val="-43"/>
        <c:axId val="432343903"/>
        <c:axId val="524776079"/>
      </c:barChart>
      <c:catAx>
        <c:axId val="4323439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bg1"/>
                </a:solidFill>
                <a:latin typeface="+mn-lt"/>
                <a:ea typeface="+mn-ea"/>
                <a:cs typeface="+mn-cs"/>
              </a:defRPr>
            </a:pPr>
            <a:endParaRPr lang="en-US"/>
          </a:p>
        </c:txPr>
        <c:crossAx val="524776079"/>
        <c:crosses val="autoZero"/>
        <c:auto val="1"/>
        <c:lblAlgn val="ctr"/>
        <c:lblOffset val="100"/>
        <c:noMultiLvlLbl val="0"/>
      </c:catAx>
      <c:valAx>
        <c:axId val="524776079"/>
        <c:scaling>
          <c:orientation val="minMax"/>
        </c:scaling>
        <c:delete val="1"/>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crossAx val="4323439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Sheet1!$A$2</c:f>
              <c:strCache>
                <c:ptCount val="1"/>
                <c:pt idx="0">
                  <c:v>Apps</c:v>
                </c:pt>
              </c:strCache>
            </c:strRef>
          </c:tx>
          <c:spPr>
            <a:ln w="19050" cap="rnd" cmpd="sng" algn="ctr">
              <a:solidFill>
                <a:schemeClr val="tx2"/>
              </a:solidFill>
              <a:round/>
            </a:ln>
            <a:effectLst/>
          </c:spPr>
          <c:marker>
            <c:symbol val="circle"/>
            <c:size val="17"/>
            <c:spPr>
              <a:solidFill>
                <a:schemeClr val="l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2">
                        <a:lumMod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Sheet1!$B$1:$E$1</c:f>
              <c:strCache>
                <c:ptCount val="4"/>
                <c:pt idx="0">
                  <c:v>GTC16</c:v>
                </c:pt>
                <c:pt idx="1">
                  <c:v>GTC17</c:v>
                </c:pt>
                <c:pt idx="2">
                  <c:v>GTC18</c:v>
                </c:pt>
                <c:pt idx="3">
                  <c:v>GTC19</c:v>
                </c:pt>
              </c:strCache>
            </c:strRef>
          </c:cat>
          <c:val>
            <c:numRef>
              <c:f>Sheet1!$B$2:$E$2</c:f>
              <c:numCache>
                <c:formatCode>General</c:formatCode>
                <c:ptCount val="4"/>
                <c:pt idx="0">
                  <c:v>53</c:v>
                </c:pt>
                <c:pt idx="1">
                  <c:v>100</c:v>
                </c:pt>
                <c:pt idx="2">
                  <c:v>116</c:v>
                </c:pt>
                <c:pt idx="3">
                  <c:v>194</c:v>
                </c:pt>
              </c:numCache>
            </c:numRef>
          </c:val>
          <c:smooth val="0"/>
          <c:extLst>
            <c:ext xmlns:c16="http://schemas.microsoft.com/office/drawing/2014/chart" uri="{C3380CC4-5D6E-409C-BE32-E72D297353CC}">
              <c16:uniqueId val="{00000000-D023-574A-8AC4-D2ADABCF5158}"/>
            </c:ext>
          </c:extLst>
        </c:ser>
        <c:dLbls>
          <c:dLblPos val="ctr"/>
          <c:showLegendKey val="0"/>
          <c:showVal val="1"/>
          <c:showCatName val="0"/>
          <c:showSerName val="0"/>
          <c:showPercent val="0"/>
          <c:showBubbleSize val="0"/>
        </c:dLbls>
        <c:marker val="1"/>
        <c:smooth val="0"/>
        <c:axId val="1221680896"/>
        <c:axId val="1221684768"/>
      </c:lineChart>
      <c:catAx>
        <c:axId val="1221680896"/>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330" b="0" i="0" u="none" strike="noStrike" kern="1200" baseline="0">
                <a:solidFill>
                  <a:schemeClr val="bg2">
                    <a:lumMod val="50000"/>
                  </a:schemeClr>
                </a:solidFill>
                <a:latin typeface="+mn-lt"/>
                <a:ea typeface="+mn-ea"/>
                <a:cs typeface="+mn-cs"/>
              </a:defRPr>
            </a:pPr>
            <a:endParaRPr lang="en-US"/>
          </a:p>
        </c:txPr>
        <c:crossAx val="1221684768"/>
        <c:crosses val="autoZero"/>
        <c:auto val="1"/>
        <c:lblAlgn val="ctr"/>
        <c:lblOffset val="100"/>
        <c:noMultiLvlLbl val="0"/>
      </c:catAx>
      <c:valAx>
        <c:axId val="1221684768"/>
        <c:scaling>
          <c:orientation val="minMax"/>
          <c:max val="200"/>
          <c:min val="50"/>
        </c:scaling>
        <c:delete val="1"/>
        <c:axPos val="l"/>
        <c:numFmt formatCode="General" sourceLinked="1"/>
        <c:majorTickMark val="out"/>
        <c:minorTickMark val="none"/>
        <c:tickLblPos val="nextTo"/>
        <c:crossAx val="12216808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Runtime</c:v>
                </c:pt>
              </c:strCache>
            </c:strRef>
          </c:tx>
          <c:spPr>
            <a:solidFill>
              <a:schemeClr val="tx2"/>
            </a:solidFill>
          </c:spPr>
          <c:dPt>
            <c:idx val="0"/>
            <c:bubble3D val="0"/>
            <c:spPr>
              <a:solidFill>
                <a:srgbClr val="0080A7"/>
              </a:solidFill>
              <a:ln w="19050">
                <a:solidFill>
                  <a:schemeClr val="lt1"/>
                </a:solidFill>
              </a:ln>
              <a:effectLst/>
            </c:spPr>
            <c:extLst>
              <c:ext xmlns:c16="http://schemas.microsoft.com/office/drawing/2014/chart" uri="{C3380CC4-5D6E-409C-BE32-E72D297353CC}">
                <c16:uniqueId val="{00000001-71BC-4D2A-9923-047C5C9D89CD}"/>
              </c:ext>
            </c:extLst>
          </c:dPt>
          <c:dPt>
            <c:idx val="1"/>
            <c:bubble3D val="0"/>
            <c:spPr>
              <a:solidFill>
                <a:srgbClr val="0C4E9B"/>
              </a:solidFill>
              <a:ln w="19050">
                <a:solidFill>
                  <a:schemeClr val="lt1"/>
                </a:solidFill>
              </a:ln>
              <a:effectLst/>
            </c:spPr>
            <c:extLst>
              <c:ext xmlns:c16="http://schemas.microsoft.com/office/drawing/2014/chart" uri="{C3380CC4-5D6E-409C-BE32-E72D297353CC}">
                <c16:uniqueId val="{00000003-71BC-4D2A-9923-047C5C9D89CD}"/>
              </c:ext>
            </c:extLst>
          </c:dPt>
          <c:dPt>
            <c:idx val="2"/>
            <c:bubble3D val="0"/>
            <c:spPr>
              <a:solidFill>
                <a:srgbClr val="868686"/>
              </a:solidFill>
              <a:ln w="19050">
                <a:solidFill>
                  <a:schemeClr val="lt1"/>
                </a:solidFill>
              </a:ln>
              <a:effectLst/>
            </c:spPr>
            <c:extLst>
              <c:ext xmlns:c16="http://schemas.microsoft.com/office/drawing/2014/chart" uri="{C3380CC4-5D6E-409C-BE32-E72D297353CC}">
                <c16:uniqueId val="{00000005-71BC-4D2A-9923-047C5C9D89CD}"/>
              </c:ext>
            </c:extLst>
          </c:dPt>
          <c:dLbls>
            <c:dLbl>
              <c:idx val="0"/>
              <c:layout>
                <c:manualLayout>
                  <c:x val="-0.18262117420596738"/>
                  <c:y val="-5.6211303033931875E-2"/>
                </c:manualLayout>
              </c:layout>
              <c:showLegendKey val="0"/>
              <c:showVal val="0"/>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1-71BC-4D2A-9923-047C5C9D89CD}"/>
                </c:ext>
              </c:extLst>
            </c:dLbl>
            <c:dLbl>
              <c:idx val="1"/>
              <c:layout>
                <c:manualLayout>
                  <c:x val="0.2440209817131857"/>
                  <c:y val="3.1567472160773297E-2"/>
                </c:manualLayout>
              </c:layout>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0"/>
              <c:showBubbleSize val="0"/>
              <c:separator>
</c:separator>
              <c:extLst>
                <c:ext xmlns:c15="http://schemas.microsoft.com/office/drawing/2012/chart" uri="{CE6537A1-D6FC-4f65-9D91-7224C49458BB}">
                  <c15:layout>
                    <c:manualLayout>
                      <c:w val="0.22782983638113571"/>
                      <c:h val="0.15232072720048792"/>
                    </c:manualLayout>
                  </c15:layout>
                </c:ext>
                <c:ext xmlns:c16="http://schemas.microsoft.com/office/drawing/2014/chart" uri="{C3380CC4-5D6E-409C-BE32-E72D297353CC}">
                  <c16:uniqueId val="{00000003-71BC-4D2A-9923-047C5C9D89CD}"/>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0"/>
            <c:showBubbleSize val="0"/>
            <c:separator>
</c:separator>
            <c:showLeaderLines val="0"/>
            <c:extLst>
              <c:ext xmlns:c15="http://schemas.microsoft.com/office/drawing/2012/chart" uri="{CE6537A1-D6FC-4f65-9D91-7224C49458BB}"/>
            </c:extLst>
          </c:dLbls>
          <c:cat>
            <c:strRef>
              <c:f>Sheet1!$A$2:$A$3</c:f>
              <c:strCache>
                <c:ptCount val="2"/>
                <c:pt idx="0">
                  <c:v>calcNext 21.49s</c:v>
                </c:pt>
                <c:pt idx="1">
                  <c:v>swap         19.04s</c:v>
                </c:pt>
              </c:strCache>
            </c:strRef>
          </c:cat>
          <c:val>
            <c:numRef>
              <c:f>Sheet1!$B$2:$B$3</c:f>
              <c:numCache>
                <c:formatCode>0%</c:formatCode>
                <c:ptCount val="2"/>
                <c:pt idx="0">
                  <c:v>0.54</c:v>
                </c:pt>
                <c:pt idx="1">
                  <c:v>0.46</c:v>
                </c:pt>
              </c:numCache>
            </c:numRef>
          </c:val>
          <c:extLst>
            <c:ext xmlns:c16="http://schemas.microsoft.com/office/drawing/2014/chart" uri="{C3380CC4-5D6E-409C-BE32-E72D297353CC}">
              <c16:uniqueId val="{00000006-71BC-4D2A-9923-047C5C9D89CD}"/>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Speed-up</c:v>
                </c:pt>
              </c:strCache>
            </c:strRef>
          </c:tx>
          <c:spPr>
            <a:solidFill>
              <a:schemeClr val="tx2"/>
            </a:solidFill>
            <a:ln w="9525" cap="flat" cmpd="sng" algn="ctr">
              <a:solidFill>
                <a:schemeClr val="lt1">
                  <a:alpha val="50000"/>
                </a:schemeClr>
              </a:solidFill>
              <a:round/>
            </a:ln>
            <a:effectLst/>
          </c:spPr>
          <c:invertIfNegative val="0"/>
          <c:dPt>
            <c:idx val="2"/>
            <c:invertIfNegative val="0"/>
            <c:bubble3D val="0"/>
            <c:spPr>
              <a:solidFill>
                <a:schemeClr val="tx2"/>
              </a:solidFill>
              <a:ln w="9525" cap="flat" cmpd="sng" algn="ctr">
                <a:solidFill>
                  <a:schemeClr val="lt1">
                    <a:alpha val="50000"/>
                  </a:schemeClr>
                </a:solidFill>
                <a:round/>
              </a:ln>
              <a:effectLst/>
            </c:spPr>
            <c:extLst>
              <c:ext xmlns:c16="http://schemas.microsoft.com/office/drawing/2014/chart" uri="{C3380CC4-5D6E-409C-BE32-E72D297353CC}">
                <c16:uniqueId val="{00000004-A01A-459D-9CB0-0731A1971EB2}"/>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Serial</c:v>
                </c:pt>
                <c:pt idx="1">
                  <c:v>Multicore</c:v>
                </c:pt>
              </c:strCache>
            </c:strRef>
          </c:cat>
          <c:val>
            <c:numRef>
              <c:f>Sheet1!$C$2:$C$3</c:f>
              <c:numCache>
                <c:formatCode>0.00\X</c:formatCode>
                <c:ptCount val="2"/>
                <c:pt idx="0">
                  <c:v>1</c:v>
                </c:pt>
                <c:pt idx="1">
                  <c:v>3.0478535787200842</c:v>
                </c:pt>
              </c:numCache>
            </c:numRef>
          </c:val>
          <c:extLst>
            <c:ext xmlns:c16="http://schemas.microsoft.com/office/drawing/2014/chart" uri="{C3380CC4-5D6E-409C-BE32-E72D297353CC}">
              <c16:uniqueId val="{00000000-A01A-459D-9CB0-0731A1971EB2}"/>
            </c:ext>
          </c:extLst>
        </c:ser>
        <c:dLbls>
          <c:dLblPos val="inEnd"/>
          <c:showLegendKey val="0"/>
          <c:showVal val="1"/>
          <c:showCatName val="0"/>
          <c:showSerName val="0"/>
          <c:showPercent val="0"/>
          <c:showBubbleSize val="0"/>
        </c:dLbls>
        <c:gapWidth val="65"/>
        <c:axId val="1220769368"/>
        <c:axId val="1220771664"/>
      </c:barChart>
      <c:catAx>
        <c:axId val="12207693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en-US"/>
          </a:p>
        </c:txPr>
        <c:crossAx val="1220771664"/>
        <c:crosses val="autoZero"/>
        <c:auto val="1"/>
        <c:lblAlgn val="ctr"/>
        <c:lblOffset val="100"/>
        <c:noMultiLvlLbl val="0"/>
      </c:catAx>
      <c:valAx>
        <c:axId val="1220771664"/>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r>
                  <a:rPr lang="en-US" dirty="0">
                    <a:solidFill>
                      <a:schemeClr val="bg1"/>
                    </a:solidFill>
                  </a:rPr>
                  <a:t>Speed-Up</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endParaRPr lang="en-US"/>
            </a:p>
          </c:txPr>
        </c:title>
        <c:numFmt formatCode="0.00\X"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20769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Speed-up</c:v>
                </c:pt>
              </c:strCache>
            </c:strRef>
          </c:tx>
          <c:spPr>
            <a:solidFill>
              <a:schemeClr val="accent1">
                <a:alpha val="85000"/>
              </a:schemeClr>
            </a:solidFill>
            <a:ln w="9525" cap="flat" cmpd="sng" algn="ctr">
              <a:solidFill>
                <a:schemeClr val="lt1">
                  <a:alpha val="50000"/>
                </a:schemeClr>
              </a:solidFill>
              <a:round/>
            </a:ln>
            <a:effectLst/>
          </c:spPr>
          <c:invertIfNegative val="0"/>
          <c:dPt>
            <c:idx val="0"/>
            <c:invertIfNegative val="0"/>
            <c:bubble3D val="0"/>
            <c:spPr>
              <a:solidFill>
                <a:schemeClr val="tx2"/>
              </a:solidFill>
              <a:ln w="9525" cap="flat" cmpd="sng" algn="ctr">
                <a:solidFill>
                  <a:schemeClr val="lt1">
                    <a:alpha val="50000"/>
                  </a:schemeClr>
                </a:solidFill>
                <a:round/>
              </a:ln>
              <a:effectLst/>
            </c:spPr>
            <c:extLst>
              <c:ext xmlns:c16="http://schemas.microsoft.com/office/drawing/2014/chart" uri="{C3380CC4-5D6E-409C-BE32-E72D297353CC}">
                <c16:uniqueId val="{00000000-CE75-430D-BD3C-8FA4C23AAB43}"/>
              </c:ext>
            </c:extLst>
          </c:dPt>
          <c:dPt>
            <c:idx val="1"/>
            <c:invertIfNegative val="0"/>
            <c:bubble3D val="0"/>
            <c:spPr>
              <a:solidFill>
                <a:schemeClr val="tx2"/>
              </a:solidFill>
              <a:ln w="9525" cap="flat" cmpd="sng" algn="ctr">
                <a:solidFill>
                  <a:schemeClr val="lt1">
                    <a:alpha val="50000"/>
                  </a:schemeClr>
                </a:solidFill>
                <a:round/>
              </a:ln>
              <a:effectLst/>
            </c:spPr>
            <c:extLst>
              <c:ext xmlns:c16="http://schemas.microsoft.com/office/drawing/2014/chart" uri="{C3380CC4-5D6E-409C-BE32-E72D297353CC}">
                <c16:uniqueId val="{00000005-A01A-459D-9CB0-0731A1971EB2}"/>
              </c:ext>
            </c:extLst>
          </c:dPt>
          <c:dPt>
            <c:idx val="2"/>
            <c:invertIfNegative val="0"/>
            <c:bubble3D val="0"/>
            <c:spPr>
              <a:solidFill>
                <a:srgbClr val="FF5400"/>
              </a:solidFill>
              <a:ln w="9525" cap="flat" cmpd="sng" algn="ctr">
                <a:solidFill>
                  <a:schemeClr val="lt1">
                    <a:alpha val="50000"/>
                  </a:schemeClr>
                </a:solidFill>
                <a:round/>
              </a:ln>
              <a:effectLst/>
            </c:spPr>
            <c:extLst>
              <c:ext xmlns:c16="http://schemas.microsoft.com/office/drawing/2014/chart" uri="{C3380CC4-5D6E-409C-BE32-E72D297353CC}">
                <c16:uniqueId val="{00000004-A01A-459D-9CB0-0731A1971EB2}"/>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Serial</c:v>
                </c:pt>
                <c:pt idx="1">
                  <c:v>Multicore</c:v>
                </c:pt>
                <c:pt idx="2">
                  <c:v>NVIDIA Tesla V100</c:v>
                </c:pt>
              </c:strCache>
            </c:strRef>
          </c:cat>
          <c:val>
            <c:numRef>
              <c:f>Sheet1!$C$2:$C$4</c:f>
              <c:numCache>
                <c:formatCode>0.00\X</c:formatCode>
                <c:ptCount val="3"/>
                <c:pt idx="0">
                  <c:v>1</c:v>
                </c:pt>
                <c:pt idx="1">
                  <c:v>3.0478535787200842</c:v>
                </c:pt>
                <c:pt idx="2">
                  <c:v>37.137567314098511</c:v>
                </c:pt>
              </c:numCache>
            </c:numRef>
          </c:val>
          <c:extLst>
            <c:ext xmlns:c16="http://schemas.microsoft.com/office/drawing/2014/chart" uri="{C3380CC4-5D6E-409C-BE32-E72D297353CC}">
              <c16:uniqueId val="{00000000-A01A-459D-9CB0-0731A1971EB2}"/>
            </c:ext>
          </c:extLst>
        </c:ser>
        <c:dLbls>
          <c:dLblPos val="inEnd"/>
          <c:showLegendKey val="0"/>
          <c:showVal val="1"/>
          <c:showCatName val="0"/>
          <c:showSerName val="0"/>
          <c:showPercent val="0"/>
          <c:showBubbleSize val="0"/>
        </c:dLbls>
        <c:gapWidth val="65"/>
        <c:axId val="1220769368"/>
        <c:axId val="1220771664"/>
      </c:barChart>
      <c:catAx>
        <c:axId val="12207693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en-US"/>
          </a:p>
        </c:txPr>
        <c:crossAx val="1220771664"/>
        <c:crosses val="autoZero"/>
        <c:auto val="1"/>
        <c:lblAlgn val="ctr"/>
        <c:lblOffset val="100"/>
        <c:noMultiLvlLbl val="0"/>
      </c:catAx>
      <c:valAx>
        <c:axId val="1220771664"/>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r>
                  <a:rPr lang="en-US" dirty="0">
                    <a:solidFill>
                      <a:schemeClr val="bg1"/>
                    </a:solidFill>
                  </a:rPr>
                  <a:t>Speed-Up</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bg1"/>
                  </a:solidFill>
                  <a:latin typeface="+mn-lt"/>
                  <a:ea typeface="+mn-ea"/>
                  <a:cs typeface="+mn-cs"/>
                </a:defRPr>
              </a:pPr>
              <a:endParaRPr lang="en-US"/>
            </a:p>
          </c:txPr>
        </c:title>
        <c:numFmt formatCode="0.00\X"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220769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34">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330" kern="120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cs:styleClr val="auto"/>
    </cs:fontRef>
    <cs:spPr/>
    <cs:defRPr sz="1197" b="1" i="0" u="none" strike="noStrike" kern="1200" baseline="0"/>
  </cs:dataLabel>
  <cs:dataLabelCallout>
    <cs:lnRef idx="0"/>
    <cs:fillRef idx="0"/>
    <cs:effectRef idx="0"/>
    <cs:fontRef idx="minor">
      <a:schemeClr val="dk1">
        <a:lumMod val="65000"/>
        <a:lumOff val="35000"/>
      </a:schemeClr>
    </cs:fontRef>
    <cs:spPr>
      <a:solidFill>
        <a:schemeClr val="lt1"/>
      </a:solidFill>
      <a:ln w="9575">
        <a:solidFill>
          <a:schemeClr val="lt1">
            <a:lumMod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19050" cap="rnd" cmpd="sng" algn="ctr">
        <a:solidFill>
          <a:schemeClr val="phClr">
            <a:shade val="95000"/>
            <a:satMod val="105000"/>
          </a:schemeClr>
        </a:solidFill>
        <a:round/>
      </a:ln>
    </cs:spPr>
  </cs:dataPointLine>
  <cs:dataPointMarker>
    <cs:lnRef idx="0"/>
    <cs:fillRef idx="0"/>
    <cs:effectRef idx="0"/>
    <cs:fontRef idx="minor">
      <a:schemeClr val="dk1"/>
    </cs:fontRef>
    <cs:spPr>
      <a:solidFill>
        <a:schemeClr val="lt1"/>
      </a:solidFill>
    </cs:spPr>
  </cs:dataPointMarker>
  <cs:dataPointMarkerLayout symbol="circle" size="17"/>
  <cs:dataPointWireframe>
    <cs:lnRef idx="0">
      <cs:styleClr val="auto"/>
    </cs:lnRef>
    <cs:fillRef idx="1"/>
    <cs:effectRef idx="0"/>
    <cs:fontRef idx="minor">
      <a:schemeClr val="dk1"/>
    </cs:fontRef>
    <cs:spPr>
      <a:ln w="9525">
        <a:solidFill>
          <a:schemeClr val="phClr"/>
        </a:solidFill>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35000"/>
            <a:lumOff val="65000"/>
          </a:schemeClr>
        </a:solidFill>
      </a:ln>
    </cs:spPr>
  </cs:dropLine>
  <cs:errorBar>
    <cs:lnRef idx="0"/>
    <cs:fillRef idx="0"/>
    <cs:effectRef idx="0"/>
    <cs:fontRef idx="minor">
      <a:schemeClr val="dk1"/>
    </cs:fontRef>
    <cs:spPr>
      <a:ln w="9525">
        <a:solidFill>
          <a:schemeClr val="dk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35000"/>
            <a:lumOff val="65000"/>
          </a:schemeClr>
        </a:solidFill>
      </a:ln>
    </cs:spPr>
  </cs:seriesLine>
  <cs:title>
    <cs:lnRef idx="0"/>
    <cs:fillRef idx="0"/>
    <cs:effectRef idx="0"/>
    <cs:fontRef idx="minor">
      <a:schemeClr val="dk1"/>
    </cs:fontRef>
    <cs:defRPr sz="1915" b="0" kern="1200" cap="all" spc="0" baseline="0">
      <a:gradFill>
        <a:gsLst>
          <a:gs pos="0">
            <a:schemeClr val="dk1">
              <a:lumMod val="50000"/>
              <a:lumOff val="50000"/>
            </a:schemeClr>
          </a:gs>
          <a:gs pos="100000">
            <a:schemeClr val="dk1">
              <a:lumMod val="85000"/>
              <a:lumOff val="15000"/>
            </a:schemeClr>
          </a:gs>
        </a:gsLst>
        <a:lin ang="5400000" scaled="0"/>
      </a:gradFill>
    </cs:defRPr>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dk1">
            <a:lumMod val="50000"/>
            <a:lumOff val="50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2.png>
</file>

<file path=ppt/media/image13.png>
</file>

<file path=ppt/media/image14.png>
</file>

<file path=ppt/media/image15.png>
</file>

<file path=ppt/media/image16.png>
</file>

<file path=ppt/media/image17.jpeg>
</file>

<file path=ppt/media/image18.jpg>
</file>

<file path=ppt/media/image180.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12/8/2019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to parallel programming and OpenACC. This is a very conceptual approach, and is intended for students with little to no parallel programming experience.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3176231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indent="0">
              <a:buFont typeface="+mj-lt"/>
              <a:buNone/>
            </a:pPr>
            <a:r>
              <a:rPr lang="en-US" sz="1100" kern="1200" dirty="0">
                <a:solidFill>
                  <a:schemeClr val="tx1"/>
                </a:solidFill>
                <a:effectLst/>
                <a:latin typeface="Trebuchet MS" pitchFamily="34" charset="0"/>
                <a:ea typeface="+mn-ea"/>
                <a:cs typeface="+mn-cs"/>
              </a:rPr>
              <a:t>So who’s using it? Move through this slide quickly, just state three quick bullets:</a:t>
            </a:r>
          </a:p>
          <a:p>
            <a:pPr marL="0" indent="0">
              <a:buFont typeface="+mj-lt"/>
              <a:buNone/>
            </a:pPr>
            <a:endParaRPr lang="en-US" sz="1100" kern="1200" dirty="0">
              <a:solidFill>
                <a:schemeClr val="tx1"/>
              </a:solidFill>
              <a:effectLst/>
              <a:latin typeface="Trebuchet MS" pitchFamily="34" charset="0"/>
              <a:ea typeface="+mn-ea"/>
              <a:cs typeface="+mn-cs"/>
              <a:sym typeface="Wingdings" panose="05000000000000000000" pitchFamily="2" charset="2"/>
            </a:endParaRPr>
          </a:p>
          <a:p>
            <a:pPr marL="171450" indent="-171450">
              <a:buFont typeface="Arial" panose="020B0604020202020204" pitchFamily="34" charset="0"/>
              <a:buChar char="•"/>
            </a:pPr>
            <a:r>
              <a:rPr lang="en-US" sz="1100" kern="1200" dirty="0">
                <a:solidFill>
                  <a:schemeClr val="tx1"/>
                </a:solidFill>
                <a:effectLst/>
                <a:latin typeface="Trebuchet MS" pitchFamily="34" charset="0"/>
                <a:ea typeface="+mn-ea"/>
                <a:cs typeface="+mn-cs"/>
                <a:sym typeface="Wingdings" panose="05000000000000000000" pitchFamily="2" charset="2"/>
              </a:rPr>
              <a:t>Three of the top five HPC codes -- ANSYS, Gaussian, and VASP</a:t>
            </a:r>
          </a:p>
          <a:p>
            <a:pPr marL="171450" indent="-171450">
              <a:buFont typeface="Arial" panose="020B0604020202020204" pitchFamily="34" charset="0"/>
              <a:buChar char="•"/>
            </a:pPr>
            <a:r>
              <a:rPr lang="en-US" sz="1100" kern="1200" dirty="0">
                <a:solidFill>
                  <a:schemeClr val="tx1"/>
                </a:solidFill>
                <a:effectLst/>
                <a:latin typeface="Trebuchet MS" pitchFamily="34" charset="0"/>
                <a:ea typeface="+mn-ea"/>
                <a:cs typeface="+mn-cs"/>
                <a:sym typeface="Wingdings" panose="05000000000000000000" pitchFamily="2" charset="2"/>
              </a:rPr>
              <a:t>Five of the thirteen CAAR codes running now on Summit – XGC, GTC, Flash, </a:t>
            </a:r>
            <a:r>
              <a:rPr lang="en-US" sz="1100" kern="1200" dirty="0" err="1">
                <a:solidFill>
                  <a:schemeClr val="tx1"/>
                </a:solidFill>
                <a:effectLst/>
                <a:latin typeface="Trebuchet MS" pitchFamily="34" charset="0"/>
                <a:ea typeface="+mn-ea"/>
                <a:cs typeface="+mn-cs"/>
                <a:sym typeface="Wingdings" panose="05000000000000000000" pitchFamily="2" charset="2"/>
              </a:rPr>
              <a:t>LSDalton</a:t>
            </a:r>
            <a:r>
              <a:rPr lang="en-US" sz="1100" kern="1200" dirty="0">
                <a:solidFill>
                  <a:schemeClr val="tx1"/>
                </a:solidFill>
                <a:effectLst/>
                <a:latin typeface="Trebuchet MS" pitchFamily="34" charset="0"/>
                <a:ea typeface="+mn-ea"/>
                <a:cs typeface="+mn-cs"/>
                <a:sym typeface="Wingdings" panose="05000000000000000000" pitchFamily="2" charset="2"/>
              </a:rPr>
              <a:t>, and ACME.</a:t>
            </a:r>
          </a:p>
          <a:p>
            <a:pPr marL="171450" indent="-171450">
              <a:buFont typeface="Arial" panose="020B0604020202020204" pitchFamily="34" charset="0"/>
              <a:buChar char="•"/>
            </a:pPr>
            <a:r>
              <a:rPr lang="en-US" sz="1100" kern="1200" dirty="0">
                <a:solidFill>
                  <a:schemeClr val="tx1"/>
                </a:solidFill>
                <a:effectLst/>
                <a:latin typeface="Trebuchet MS" pitchFamily="34" charset="0"/>
                <a:ea typeface="+mn-ea"/>
                <a:cs typeface="+mn-cs"/>
                <a:sym typeface="Wingdings" panose="05000000000000000000" pitchFamily="2" charset="2"/>
              </a:rPr>
              <a:t>Over one hundred thousand downloads of PGI Community Edition compilers a year.</a:t>
            </a:r>
          </a:p>
          <a:p>
            <a:pPr marL="228600" indent="-228600">
              <a:buFont typeface="+mj-lt"/>
              <a:buAutoNum type="arabicPeriod"/>
            </a:pPr>
            <a:endParaRPr lang="en-US" sz="1100" kern="1200" dirty="0">
              <a:solidFill>
                <a:schemeClr val="tx1"/>
              </a:solidFill>
              <a:effectLst/>
              <a:latin typeface="Trebuchet MS" pitchFamily="34" charset="0"/>
              <a:ea typeface="+mn-ea"/>
              <a:cs typeface="+mn-cs"/>
            </a:endParaRPr>
          </a:p>
          <a:p>
            <a:pPr marL="228600" indent="-228600">
              <a:buFont typeface="+mj-lt"/>
              <a:buAutoNum type="arabicPeriod"/>
            </a:pPr>
            <a:r>
              <a:rPr lang="en-US" sz="1100" kern="1200" dirty="0">
                <a:solidFill>
                  <a:schemeClr val="tx1"/>
                </a:solidFill>
                <a:effectLst/>
                <a:latin typeface="Trebuchet MS" pitchFamily="34" charset="0"/>
                <a:ea typeface="+mn-ea"/>
                <a:cs typeface="+mn-cs"/>
              </a:rPr>
              <a:t>Three of the top five HPC codes according to the "HPC Application Support for GPU Computing 2017" report from Intersect360 have been ported or are being ported to GPUs using </a:t>
            </a:r>
            <a:r>
              <a:rPr lang="en-US" sz="1100" kern="1200" dirty="0" err="1">
                <a:solidFill>
                  <a:schemeClr val="tx1"/>
                </a:solidFill>
                <a:effectLst/>
                <a:latin typeface="Trebuchet MS" pitchFamily="34" charset="0"/>
                <a:ea typeface="+mn-ea"/>
                <a:cs typeface="+mn-cs"/>
              </a:rPr>
              <a:t>OpenACC</a:t>
            </a:r>
            <a:r>
              <a:rPr lang="en-US" sz="1100" kern="1200" dirty="0">
                <a:solidFill>
                  <a:schemeClr val="tx1"/>
                </a:solidFill>
                <a:effectLst/>
                <a:latin typeface="Trebuchet MS" pitchFamily="34" charset="0"/>
                <a:ea typeface="+mn-ea"/>
                <a:cs typeface="+mn-cs"/>
              </a:rPr>
              <a:t> directives.  ANSYS, Gaussian and VASP.  The latter having recently changed course from using CUDA to using </a:t>
            </a:r>
            <a:r>
              <a:rPr lang="en-US" sz="1100" kern="1200" dirty="0" err="1">
                <a:solidFill>
                  <a:schemeClr val="tx1"/>
                </a:solidFill>
                <a:effectLst/>
                <a:latin typeface="Trebuchet MS" pitchFamily="34" charset="0"/>
                <a:ea typeface="+mn-ea"/>
                <a:cs typeface="+mn-cs"/>
              </a:rPr>
              <a:t>OpenACC</a:t>
            </a:r>
            <a:r>
              <a:rPr lang="en-US" sz="1100" kern="1200" dirty="0">
                <a:solidFill>
                  <a:schemeClr val="tx1"/>
                </a:solidFill>
                <a:effectLst/>
                <a:latin typeface="Trebuchet MS" pitchFamily="34" charset="0"/>
                <a:ea typeface="+mn-ea"/>
                <a:cs typeface="+mn-cs"/>
              </a:rPr>
              <a:t> for maintainability reasons.</a:t>
            </a:r>
          </a:p>
          <a:p>
            <a:r>
              <a:rPr lang="en-US" sz="1100" kern="1200" dirty="0">
                <a:solidFill>
                  <a:schemeClr val="tx1"/>
                </a:solidFill>
                <a:effectLst/>
                <a:latin typeface="Trebuchet MS" pitchFamily="34" charset="0"/>
                <a:ea typeface="+mn-ea"/>
                <a:cs typeface="+mn-cs"/>
              </a:rPr>
              <a:t> </a:t>
            </a:r>
          </a:p>
          <a:p>
            <a:pPr marL="228600" indent="-228600">
              <a:buAutoNum type="arabicPeriod" startAt="2"/>
            </a:pPr>
            <a:r>
              <a:rPr lang="en-US" sz="1100" kern="1200" dirty="0">
                <a:solidFill>
                  <a:schemeClr val="tx1"/>
                </a:solidFill>
                <a:effectLst/>
                <a:latin typeface="Trebuchet MS" pitchFamily="34" charset="0"/>
                <a:ea typeface="+mn-ea"/>
                <a:cs typeface="+mn-cs"/>
              </a:rPr>
              <a:t>Five of the 13 codes selected by the Center for Accelerated Application Readiness at Oak Ridge National Laboratory in preparation for the delivery of the Summit system this year are using </a:t>
            </a:r>
            <a:r>
              <a:rPr lang="en-US" sz="1100" kern="1200" dirty="0" err="1">
                <a:solidFill>
                  <a:schemeClr val="tx1"/>
                </a:solidFill>
                <a:effectLst/>
                <a:latin typeface="Trebuchet MS" pitchFamily="34" charset="0"/>
                <a:ea typeface="+mn-ea"/>
                <a:cs typeface="+mn-cs"/>
              </a:rPr>
              <a:t>OpenACC</a:t>
            </a:r>
            <a:r>
              <a:rPr lang="en-US" sz="1100" kern="1200" dirty="0">
                <a:solidFill>
                  <a:schemeClr val="tx1"/>
                </a:solidFill>
                <a:effectLst/>
                <a:latin typeface="Trebuchet MS" pitchFamily="34" charset="0"/>
                <a:ea typeface="+mn-ea"/>
                <a:cs typeface="+mn-cs"/>
              </a:rPr>
              <a:t> directives to port to GPUs including XGC, GTC, Flash, </a:t>
            </a:r>
            <a:r>
              <a:rPr lang="en-US" sz="1100" kern="1200" dirty="0" err="1">
                <a:solidFill>
                  <a:schemeClr val="tx1"/>
                </a:solidFill>
                <a:effectLst/>
                <a:latin typeface="Trebuchet MS" pitchFamily="34" charset="0"/>
                <a:ea typeface="+mn-ea"/>
                <a:cs typeface="+mn-cs"/>
              </a:rPr>
              <a:t>LSDalton</a:t>
            </a:r>
            <a:r>
              <a:rPr lang="en-US" sz="1100" kern="1200" dirty="0">
                <a:solidFill>
                  <a:schemeClr val="tx1"/>
                </a:solidFill>
                <a:effectLst/>
                <a:latin typeface="Trebuchet MS" pitchFamily="34" charset="0"/>
                <a:ea typeface="+mn-ea"/>
                <a:cs typeface="+mn-cs"/>
              </a:rPr>
              <a:t> and ACME.</a:t>
            </a:r>
          </a:p>
          <a:p>
            <a:pPr marL="228600" indent="-228600">
              <a:buAutoNum type="arabicPeriod" startAt="2"/>
            </a:pPr>
            <a:endParaRPr lang="en-US" sz="1100" kern="1200" dirty="0">
              <a:solidFill>
                <a:schemeClr val="tx1"/>
              </a:solidFill>
              <a:effectLst/>
              <a:latin typeface="Trebuchet MS" pitchFamily="34" charset="0"/>
              <a:ea typeface="+mn-ea"/>
              <a:cs typeface="+mn-cs"/>
            </a:endParaRP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r>
              <a:rPr lang="en-US" sz="1100" kern="1200" dirty="0">
                <a:solidFill>
                  <a:schemeClr val="tx1"/>
                </a:solidFill>
                <a:effectLst/>
                <a:latin typeface="Trebuchet MS" pitchFamily="34" charset="0"/>
                <a:ea typeface="+mn-ea"/>
                <a:cs typeface="+mn-cs"/>
              </a:rPr>
              <a:t>Overall, we here are NVIDIA are tracking nearly 200 HPC applications using directives to port to GPUs and on average two or three new ones are being added every month.</a:t>
            </a: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endParaRPr lang="en-US" sz="1100" kern="1200" dirty="0">
              <a:solidFill>
                <a:schemeClr val="tx1"/>
              </a:solidFill>
              <a:effectLst/>
              <a:latin typeface="Trebuchet MS" pitchFamily="34" charset="0"/>
              <a:ea typeface="+mn-ea"/>
              <a:cs typeface="+mn-cs"/>
            </a:endParaRP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r>
              <a:rPr lang="en-US" sz="1100" kern="1200" dirty="0">
                <a:solidFill>
                  <a:schemeClr val="tx1"/>
                </a:solidFill>
                <a:effectLst/>
                <a:latin typeface="Trebuchet MS" pitchFamily="34" charset="0"/>
                <a:ea typeface="+mn-ea"/>
                <a:cs typeface="+mn-cs"/>
              </a:rPr>
              <a:t>To date, ORNL and NVIDIA have conducted a total of 23 GPU hackathons worldwide.  Through those events, we've trained over 725 domain experts from major HPC center all over the world on using directives and in the process, developed over 100 experts to help mentor others in the future.</a:t>
            </a: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endParaRPr lang="en-US" sz="1100" kern="1200" dirty="0">
              <a:solidFill>
                <a:schemeClr val="tx1"/>
              </a:solidFill>
              <a:effectLst/>
              <a:latin typeface="Trebuchet MS" pitchFamily="34" charset="0"/>
              <a:ea typeface="+mn-ea"/>
              <a:cs typeface="+mn-cs"/>
            </a:endParaRP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r>
              <a:rPr lang="en-US" sz="1100" kern="1200" dirty="0">
                <a:solidFill>
                  <a:schemeClr val="tx1"/>
                </a:solidFill>
                <a:effectLst/>
                <a:latin typeface="Trebuchet MS" pitchFamily="34" charset="0"/>
                <a:ea typeface="+mn-ea"/>
                <a:cs typeface="+mn-cs"/>
              </a:rPr>
              <a:t>In just under 2 years since it’s launch, almost 850 have joined the </a:t>
            </a:r>
            <a:r>
              <a:rPr lang="en-US" sz="1100" kern="1200" dirty="0" err="1">
                <a:solidFill>
                  <a:schemeClr val="tx1"/>
                </a:solidFill>
                <a:effectLst/>
                <a:latin typeface="Trebuchet MS" pitchFamily="34" charset="0"/>
                <a:ea typeface="+mn-ea"/>
                <a:cs typeface="+mn-cs"/>
              </a:rPr>
              <a:t>OpenACC</a:t>
            </a:r>
            <a:r>
              <a:rPr lang="en-US" sz="1100" kern="1200" dirty="0">
                <a:solidFill>
                  <a:schemeClr val="tx1"/>
                </a:solidFill>
                <a:effectLst/>
                <a:latin typeface="Trebuchet MS" pitchFamily="34" charset="0"/>
                <a:ea typeface="+mn-ea"/>
                <a:cs typeface="+mn-cs"/>
              </a:rPr>
              <a:t> slack channel where they can ask questions, share code samples, promote their work and learn about opportunities within the community to collaborate and publish their work.</a:t>
            </a: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endParaRPr lang="en-US" sz="1100" kern="1200" dirty="0">
              <a:solidFill>
                <a:schemeClr val="tx1"/>
              </a:solidFill>
              <a:effectLst/>
              <a:latin typeface="Trebuchet MS" pitchFamily="34" charset="0"/>
              <a:ea typeface="+mn-ea"/>
              <a:cs typeface="+mn-cs"/>
            </a:endParaRPr>
          </a:p>
          <a:p>
            <a:pPr marL="228600" marR="0" lvl="0" indent="-228600" algn="l" defTabSz="914400" rtl="0" eaLnBrk="0" fontAlgn="base" latinLnBrk="0" hangingPunct="0">
              <a:lnSpc>
                <a:spcPct val="100000"/>
              </a:lnSpc>
              <a:spcBef>
                <a:spcPct val="30000"/>
              </a:spcBef>
              <a:spcAft>
                <a:spcPct val="0"/>
              </a:spcAft>
              <a:buClrTx/>
              <a:buSzTx/>
              <a:buFont typeface="+mj-lt"/>
              <a:buAutoNum type="arabicPeriod" startAt="2"/>
              <a:tabLst/>
              <a:defRPr/>
            </a:pPr>
            <a:r>
              <a:rPr lang="en-US" sz="1100" kern="1200" dirty="0">
                <a:solidFill>
                  <a:schemeClr val="tx1"/>
                </a:solidFill>
                <a:effectLst/>
                <a:latin typeface="Trebuchet MS" pitchFamily="34" charset="0"/>
                <a:ea typeface="+mn-ea"/>
                <a:cs typeface="+mn-cs"/>
              </a:rPr>
              <a:t>Since it’s launch in November 2017, there have been over 160,000 downloads of the no-cost PGI Community Edition Fortran, C and C++ compiler suite with </a:t>
            </a:r>
            <a:r>
              <a:rPr lang="en-US" sz="1100" kern="1200" dirty="0" err="1">
                <a:solidFill>
                  <a:schemeClr val="tx1"/>
                </a:solidFill>
                <a:effectLst/>
                <a:latin typeface="Trebuchet MS" pitchFamily="34" charset="0"/>
                <a:ea typeface="+mn-ea"/>
                <a:cs typeface="+mn-cs"/>
              </a:rPr>
              <a:t>OpenACC</a:t>
            </a:r>
            <a:r>
              <a:rPr lang="en-US" sz="1100" kern="1200" dirty="0">
                <a:solidFill>
                  <a:schemeClr val="tx1"/>
                </a:solidFill>
                <a:effectLst/>
                <a:latin typeface="Trebuchet MS" pitchFamily="34" charset="0"/>
                <a:ea typeface="+mn-ea"/>
                <a:cs typeface="+mn-cs"/>
              </a:rPr>
              <a:t>. It’s found wide acceptance particularly in rapidly growing HPC regions in India and Asia.  </a:t>
            </a:r>
          </a:p>
          <a:p>
            <a:r>
              <a:rPr lang="en-US" sz="1100" kern="1200" dirty="0">
                <a:solidFill>
                  <a:schemeClr val="tx1"/>
                </a:solidFill>
                <a:effectLst/>
                <a:latin typeface="Trebuchet MS" pitchFamily="34" charset="0"/>
                <a:ea typeface="+mn-ea"/>
                <a:cs typeface="+mn-cs"/>
              </a:rPr>
              <a:t> </a:t>
            </a:r>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3600688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14</a:t>
            </a:fld>
            <a:endParaRPr lang="en-US" dirty="0"/>
          </a:p>
        </p:txBody>
      </p:sp>
    </p:spTree>
    <p:extLst>
      <p:ext uri="{BB962C8B-B14F-4D97-AF65-F5344CB8AC3E}">
        <p14:creationId xmlns:p14="http://schemas.microsoft.com/office/powerpoint/2010/main" val="2160796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sequential code before any code edits to get baseline results.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583709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OpenACC development cycle. Analyze -&gt; Parallelize -&gt; Optimize. Rinse and repeat. It is slightly over-simplified, however. It is very important to profile you code before beginning, however, it is equally important to continue profiling your code as you make changes. It is important to verify that changes you are making are impacting the code in a way that you expected.</a:t>
            </a:r>
          </a:p>
          <a:p>
            <a:endParaRPr lang="en-US" dirty="0"/>
          </a:p>
          <a:p>
            <a:r>
              <a:rPr lang="en-US" dirty="0"/>
              <a:t>The Modules are designed to follow this format. This Module will include the Analyze portion. We are expecting students to profile for every module, however.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18</a:t>
            </a:fld>
            <a:endParaRPr lang="en-US" dirty="0"/>
          </a:p>
        </p:txBody>
      </p:sp>
    </p:spTree>
    <p:extLst>
      <p:ext uri="{BB962C8B-B14F-4D97-AF65-F5344CB8AC3E}">
        <p14:creationId xmlns:p14="http://schemas.microsoft.com/office/powerpoint/2010/main" val="4210042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chart is from another sample code, one that the students are not expected to work with. We will create a similar graph with our lab code once we explain the profiling process.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19</a:t>
            </a:fld>
            <a:endParaRPr lang="en-US" dirty="0"/>
          </a:p>
        </p:txBody>
      </p:sp>
    </p:spTree>
    <p:extLst>
      <p:ext uri="{BB962C8B-B14F-4D97-AF65-F5344CB8AC3E}">
        <p14:creationId xmlns:p14="http://schemas.microsoft.com/office/powerpoint/2010/main" val="20481090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you’re greeted with when opening an executable in PGPROF. The screenshots will be of the </a:t>
            </a:r>
            <a:r>
              <a:rPr lang="en-US" dirty="0" err="1"/>
              <a:t>laplace</a:t>
            </a:r>
            <a:r>
              <a:rPr lang="en-US" dirty="0"/>
              <a:t> lab code, so when students go through the lab, they should see very similar results.</a:t>
            </a:r>
          </a:p>
          <a:p>
            <a:endParaRPr lang="en-US" dirty="0"/>
          </a:p>
          <a:p>
            <a:r>
              <a:rPr lang="en-US" dirty="0"/>
              <a:t>Since we are running the code sequentially, only the CPU will be active. We can select “CPU Details” to view additional information about the CPU.</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20</a:t>
            </a:fld>
            <a:endParaRPr lang="en-US" dirty="0"/>
          </a:p>
        </p:txBody>
      </p:sp>
    </p:spTree>
    <p:extLst>
      <p:ext uri="{BB962C8B-B14F-4D97-AF65-F5344CB8AC3E}">
        <p14:creationId xmlns:p14="http://schemas.microsoft.com/office/powerpoint/2010/main" val="37237490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view of the CPU details, where we can see which parts of our code took the longest to run, and how long each portion took. I have highlighted a few options in the top-left hand corner of the CPU Details window, these are different views, and will display the CPU Details in a different way.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21</a:t>
            </a:fld>
            <a:endParaRPr lang="en-US" dirty="0"/>
          </a:p>
        </p:txBody>
      </p:sp>
    </p:spTree>
    <p:extLst>
      <p:ext uri="{BB962C8B-B14F-4D97-AF65-F5344CB8AC3E}">
        <p14:creationId xmlns:p14="http://schemas.microsoft.com/office/powerpoint/2010/main" val="315055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seeing that the majority of our program is spend in a function called “</a:t>
            </a:r>
            <a:r>
              <a:rPr lang="en-US" dirty="0" err="1"/>
              <a:t>calcNext</a:t>
            </a:r>
            <a:r>
              <a:rPr lang="en-US" dirty="0"/>
              <a:t>” and “__c_mcopy8”</a:t>
            </a:r>
          </a:p>
          <a:p>
            <a:endParaRPr lang="en-US" dirty="0"/>
          </a:p>
          <a:p>
            <a:r>
              <a:rPr lang="en-US" dirty="0"/>
              <a:t>The </a:t>
            </a:r>
            <a:r>
              <a:rPr lang="en-US" dirty="0" err="1"/>
              <a:t>calcNext</a:t>
            </a:r>
            <a:r>
              <a:rPr lang="en-US" dirty="0"/>
              <a:t> is our code from the </a:t>
            </a:r>
            <a:r>
              <a:rPr lang="en-US" dirty="0" err="1"/>
              <a:t>laplace</a:t>
            </a:r>
            <a:r>
              <a:rPr lang="en-US" dirty="0"/>
              <a:t> code, while the __c_mcopy8 is a memory copy. We can also see that the </a:t>
            </a:r>
            <a:r>
              <a:rPr lang="en-US" dirty="0" err="1"/>
              <a:t>calcNext</a:t>
            </a:r>
            <a:r>
              <a:rPr lang="en-US" dirty="0"/>
              <a:t> takes slightly longer than the </a:t>
            </a:r>
            <a:r>
              <a:rPr lang="en-US" dirty="0" err="1"/>
              <a:t>memcpys</a:t>
            </a:r>
            <a:r>
              <a:rPr lang="en-US" dirty="0"/>
              <a: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66051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is opened, and the line in question is highlighted. The code that is being detected is the code within our main loop. This is exactly what we were expecting.</a:t>
            </a:r>
          </a:p>
          <a:p>
            <a:endParaRPr lang="en-US" dirty="0"/>
          </a:p>
          <a:p>
            <a:r>
              <a:rPr lang="en-US" dirty="0"/>
              <a:t>Knowing this information, it makes sense why we focused on parallelizing this loop in the lab assignment, because it accounts for our entire program.</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23</a:t>
            </a:fld>
            <a:endParaRPr lang="en-US" dirty="0"/>
          </a:p>
        </p:txBody>
      </p:sp>
    </p:spTree>
    <p:extLst>
      <p:ext uri="{BB962C8B-B14F-4D97-AF65-F5344CB8AC3E}">
        <p14:creationId xmlns:p14="http://schemas.microsoft.com/office/powerpoint/2010/main" val="5303204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parallel directive is fairly similar to the kernels directive in function. But how you use it is fairly different.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24</a:t>
            </a:fld>
            <a:endParaRPr lang="en-US" dirty="0"/>
          </a:p>
        </p:txBody>
      </p:sp>
    </p:spTree>
    <p:extLst>
      <p:ext uri="{BB962C8B-B14F-4D97-AF65-F5344CB8AC3E}">
        <p14:creationId xmlns:p14="http://schemas.microsoft.com/office/powerpoint/2010/main" val="3621603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a:t>
            </a:fld>
            <a:endParaRPr lang="en-US" dirty="0"/>
          </a:p>
        </p:txBody>
      </p:sp>
    </p:spTree>
    <p:extLst>
      <p:ext uri="{BB962C8B-B14F-4D97-AF65-F5344CB8AC3E}">
        <p14:creationId xmlns:p14="http://schemas.microsoft.com/office/powerpoint/2010/main" val="38215975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gangs can have 1 or more computational threads (meaning that it can execute code). For example, when programming with a multicore CPU, each gang will have 1 thread. Other architectures can have more. A GPU, for example may have hundreds of threads per gang.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25</a:t>
            </a:fld>
            <a:endParaRPr lang="en-US" dirty="0"/>
          </a:p>
        </p:txBody>
      </p:sp>
    </p:spTree>
    <p:extLst>
      <p:ext uri="{BB962C8B-B14F-4D97-AF65-F5344CB8AC3E}">
        <p14:creationId xmlns:p14="http://schemas.microsoft.com/office/powerpoint/2010/main" val="30769924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26</a:t>
            </a:fld>
            <a:endParaRPr lang="en-US" dirty="0"/>
          </a:p>
        </p:txBody>
      </p:sp>
    </p:spTree>
    <p:extLst>
      <p:ext uri="{BB962C8B-B14F-4D97-AF65-F5344CB8AC3E}">
        <p14:creationId xmlns:p14="http://schemas.microsoft.com/office/powerpoint/2010/main" val="18004787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27</a:t>
            </a:fld>
            <a:endParaRPr lang="en-US" dirty="0"/>
          </a:p>
        </p:txBody>
      </p:sp>
    </p:spTree>
    <p:extLst>
      <p:ext uri="{BB962C8B-B14F-4D97-AF65-F5344CB8AC3E}">
        <p14:creationId xmlns:p14="http://schemas.microsoft.com/office/powerpoint/2010/main" val="11469733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surrounded the loop with a loop directive, the loop iterations will be distributed relatively evenly among the gangs. Each gang has some number of threads, and will have those threads execute the loop iterations. The loop iterations will (for the most part) be split up evenly among the gangs/threads. There are many optimizations that can occur based on how the threads within the gangs work, or how the loop iterations are distributed. However, that is a topic for its own module.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28</a:t>
            </a:fld>
            <a:endParaRPr lang="en-US" dirty="0"/>
          </a:p>
        </p:txBody>
      </p:sp>
    </p:spTree>
    <p:extLst>
      <p:ext uri="{BB962C8B-B14F-4D97-AF65-F5344CB8AC3E}">
        <p14:creationId xmlns:p14="http://schemas.microsoft.com/office/powerpoint/2010/main" val="7162731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should stress that the PARALLEL directive creates the parallelism on which to run, but the loop directive informs the compiler which loops to parallelize. Either directive by itself is not very useful.</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29</a:t>
            </a:fld>
            <a:endParaRPr lang="en-US" dirty="0"/>
          </a:p>
        </p:txBody>
      </p:sp>
    </p:spTree>
    <p:extLst>
      <p:ext uri="{BB962C8B-B14F-4D97-AF65-F5344CB8AC3E}">
        <p14:creationId xmlns:p14="http://schemas.microsoft.com/office/powerpoint/2010/main" val="14134901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difference between parallel and kernels, the parallel directive is completely programmer based. It gives the programmer much more control over the code.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30</a:t>
            </a:fld>
            <a:endParaRPr lang="en-US" dirty="0"/>
          </a:p>
        </p:txBody>
      </p:sp>
    </p:spTree>
    <p:extLst>
      <p:ext uri="{BB962C8B-B14F-4D97-AF65-F5344CB8AC3E}">
        <p14:creationId xmlns:p14="http://schemas.microsoft.com/office/powerpoint/2010/main" val="41068226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what’s meant by a reduction.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31</a:t>
            </a:fld>
            <a:endParaRPr lang="en-US"/>
          </a:p>
        </p:txBody>
      </p:sp>
    </p:spTree>
    <p:extLst>
      <p:ext uri="{BB962C8B-B14F-4D97-AF65-F5344CB8AC3E}">
        <p14:creationId xmlns:p14="http://schemas.microsoft.com/office/powerpoint/2010/main" val="32720173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32</a:t>
            </a:fld>
            <a:endParaRPr lang="en-US" dirty="0"/>
          </a:p>
        </p:txBody>
      </p:sp>
    </p:spTree>
    <p:extLst>
      <p:ext uri="{BB962C8B-B14F-4D97-AF65-F5344CB8AC3E}">
        <p14:creationId xmlns:p14="http://schemas.microsoft.com/office/powerpoint/2010/main" val="33251127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35</a:t>
            </a:fld>
            <a:endParaRPr lang="en-US" dirty="0"/>
          </a:p>
        </p:txBody>
      </p:sp>
    </p:spTree>
    <p:extLst>
      <p:ext uri="{BB962C8B-B14F-4D97-AF65-F5344CB8AC3E}">
        <p14:creationId xmlns:p14="http://schemas.microsoft.com/office/powerpoint/2010/main" val="4888314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t>
            </a:r>
            <a:r>
              <a:rPr lang="en-US" dirty="0" err="1"/>
              <a:t>Minfo</a:t>
            </a:r>
            <a:r>
              <a:rPr lang="en-US" dirty="0"/>
              <a:t>=accel will only show any feedback if there are OpenACC optimizations.</a:t>
            </a:r>
          </a:p>
          <a:p>
            <a:r>
              <a:rPr lang="en-US" dirty="0"/>
              <a:t>-</a:t>
            </a:r>
            <a:r>
              <a:rPr lang="en-US" dirty="0" err="1"/>
              <a:t>Minfo</a:t>
            </a:r>
            <a:r>
              <a:rPr lang="en-US" dirty="0"/>
              <a:t>=opt will give us a lot of information regarding optimizations (this includes non-parallel optimizations as well!)</a:t>
            </a:r>
          </a:p>
          <a:p>
            <a:r>
              <a:rPr lang="en-US" dirty="0"/>
              <a:t>-</a:t>
            </a:r>
            <a:r>
              <a:rPr lang="en-US" dirty="0" err="1"/>
              <a:t>Minfo</a:t>
            </a:r>
            <a:r>
              <a:rPr lang="en-US" dirty="0"/>
              <a:t>=all will give more feedback, and will even give feedback about the sequential code. It can be overwhelming for individuals who are not used to things such as loop unrolling, or fused instructions. It will also give negative feedback (where code couldn’t be optimized, for example)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36</a:t>
            </a:fld>
            <a:endParaRPr lang="en-US" dirty="0"/>
          </a:p>
        </p:txBody>
      </p:sp>
    </p:spTree>
    <p:extLst>
      <p:ext uri="{BB962C8B-B14F-4D97-AF65-F5344CB8AC3E}">
        <p14:creationId xmlns:p14="http://schemas.microsoft.com/office/powerpoint/2010/main" val="1313031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coding yet. Just explaining what OpenACC is, it’s weaknesses/limitations, and why it’s worth learning.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514188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t>
            </a:r>
            <a:r>
              <a:rPr lang="en-US" dirty="0" err="1"/>
              <a:t>Minfo</a:t>
            </a:r>
            <a:r>
              <a:rPr lang="en-US" dirty="0"/>
              <a:t>=accel will only show any feedback if there are OpenACC optimizations.</a:t>
            </a:r>
          </a:p>
          <a:p>
            <a:r>
              <a:rPr lang="en-US" dirty="0"/>
              <a:t>-</a:t>
            </a:r>
            <a:r>
              <a:rPr lang="en-US" dirty="0" err="1"/>
              <a:t>Minfo</a:t>
            </a:r>
            <a:r>
              <a:rPr lang="en-US" dirty="0"/>
              <a:t>=opt will give us a lot of information regarding optimizations (this includes non-parallel optimizations as well!)</a:t>
            </a:r>
          </a:p>
          <a:p>
            <a:r>
              <a:rPr lang="en-US" dirty="0"/>
              <a:t>-</a:t>
            </a:r>
            <a:r>
              <a:rPr lang="en-US" dirty="0" err="1"/>
              <a:t>Minfo</a:t>
            </a:r>
            <a:r>
              <a:rPr lang="en-US" dirty="0"/>
              <a:t>=all will give more feedback, and will even give feedback about the sequential code. It can be overwhelming for individuals who are not used to things such as loop unrolling, or fused instructions. It will also give negative feedback (where code couldn’t be optimized, for example)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37</a:t>
            </a:fld>
            <a:endParaRPr lang="en-US" dirty="0"/>
          </a:p>
        </p:txBody>
      </p:sp>
    </p:spTree>
    <p:extLst>
      <p:ext uri="{BB962C8B-B14F-4D97-AF65-F5344CB8AC3E}">
        <p14:creationId xmlns:p14="http://schemas.microsoft.com/office/powerpoint/2010/main" val="34274038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PGI 17.5 does not build for cc60 by default, so it’s necessary to include that in the –ta line. That is not necessary when building for earlier chips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38</a:t>
            </a:fld>
            <a:endParaRPr lang="en-US"/>
          </a:p>
        </p:txBody>
      </p:sp>
    </p:spTree>
    <p:extLst>
      <p:ext uri="{BB962C8B-B14F-4D97-AF65-F5344CB8AC3E}">
        <p14:creationId xmlns:p14="http://schemas.microsoft.com/office/powerpoint/2010/main" val="42029531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PGI 17.5 does not build for cc60 by default, so it’s necessary to include that in the –ta line. That is not necessary when building for earlier chips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40</a:t>
            </a:fld>
            <a:endParaRPr lang="en-US"/>
          </a:p>
        </p:txBody>
      </p:sp>
    </p:spTree>
    <p:extLst>
      <p:ext uri="{BB962C8B-B14F-4D97-AF65-F5344CB8AC3E}">
        <p14:creationId xmlns:p14="http://schemas.microsoft.com/office/powerpoint/2010/main" val="3986088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43</a:t>
            </a:fld>
            <a:endParaRPr lang="en-US" dirty="0"/>
          </a:p>
        </p:txBody>
      </p:sp>
    </p:spTree>
    <p:extLst>
      <p:ext uri="{BB962C8B-B14F-4D97-AF65-F5344CB8AC3E}">
        <p14:creationId xmlns:p14="http://schemas.microsoft.com/office/powerpoint/2010/main" val="23922385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Resources for various things relating to OpenACC. The two recommended, free compilers for OpenACC are PGI and GCC. OpenACC is a new edition to GCC, and all of </a:t>
            </a:r>
            <a:r>
              <a:rPr lang="en-US" dirty="0" err="1"/>
              <a:t>OpenACC’s</a:t>
            </a:r>
            <a:r>
              <a:rPr lang="en-US" dirty="0"/>
              <a:t> features may not be supported yet.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44</a:t>
            </a:fld>
            <a:endParaRPr lang="en-US" dirty="0"/>
          </a:p>
        </p:txBody>
      </p:sp>
    </p:spTree>
    <p:extLst>
      <p:ext uri="{BB962C8B-B14F-4D97-AF65-F5344CB8AC3E}">
        <p14:creationId xmlns:p14="http://schemas.microsoft.com/office/powerpoint/2010/main" val="1329548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xfrm>
            <a:off x="407988" y="695325"/>
            <a:ext cx="6196012" cy="348615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baseline="0" dirty="0"/>
              <a:t>Libraries are limited by what is included within the library. The programmer is not able to make changes that are not defined in the library. If the programmer needs to do something not defined in the library, there isn’t really a solution for it. This is very high performance, but only if the operations you want to do are available in a library form.</a:t>
            </a:r>
          </a:p>
          <a:p>
            <a:pPr eaLnBrk="1" hangingPunct="1">
              <a:spcBef>
                <a:spcPct val="0"/>
              </a:spcBef>
            </a:pPr>
            <a:endParaRPr lang="en-US" baseline="0" dirty="0"/>
          </a:p>
          <a:p>
            <a:pPr eaLnBrk="1" hangingPunct="1">
              <a:spcBef>
                <a:spcPct val="0"/>
              </a:spcBef>
            </a:pPr>
            <a:r>
              <a:rPr lang="en-US" baseline="0" dirty="0"/>
              <a:t>Programming Languages require a programmer to recreate their sequential program from scratch and maintain both serial and parallel versions of their key operations. The programmer can micro-manage everything about their program and often use device-specific features too specific for higher-level approaches in order to achieve the best performance. Parallel programs created in a parallel programming languages tend to only work on a very small number of platforms.</a:t>
            </a:r>
          </a:p>
          <a:p>
            <a:pPr eaLnBrk="1" hangingPunct="1">
              <a:spcBef>
                <a:spcPct val="0"/>
              </a:spcBef>
            </a:pPr>
            <a:endParaRPr lang="en-US" baseline="0" dirty="0"/>
          </a:p>
          <a:p>
            <a:pPr eaLnBrk="1" hangingPunct="1">
              <a:spcBef>
                <a:spcPct val="0"/>
              </a:spcBef>
            </a:pPr>
            <a:r>
              <a:rPr lang="en-US" baseline="0" dirty="0"/>
              <a:t>Compiler directives sit in the middle and blend the flexibility of programming languages with the ease of use of libraries. The programmer annotates the code with high-level instructions that a compiler can use to parallelize the code or can safely ignore. This means that a code with compiler directives can be compiled for many different parallel platforms and there’s no need to maintain separate serial and parallel versions of the code.</a:t>
            </a:r>
          </a:p>
          <a:p>
            <a:pPr eaLnBrk="1" hangingPunct="1">
              <a:spcBef>
                <a:spcPct val="0"/>
              </a:spcBef>
            </a:pPr>
            <a:endParaRPr lang="en-US" baseline="0" dirty="0"/>
          </a:p>
        </p:txBody>
      </p:sp>
      <p:sp>
        <p:nvSpPr>
          <p:cNvPr id="6148"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57024" indent="-291163">
              <a:defRPr>
                <a:solidFill>
                  <a:schemeClr val="tx1"/>
                </a:solidFill>
                <a:latin typeface="Arial" charset="0"/>
              </a:defRPr>
            </a:lvl2pPr>
            <a:lvl3pPr marL="1164653" indent="-232930">
              <a:defRPr>
                <a:solidFill>
                  <a:schemeClr val="tx1"/>
                </a:solidFill>
                <a:latin typeface="Arial" charset="0"/>
              </a:defRPr>
            </a:lvl3pPr>
            <a:lvl4pPr marL="1630513" indent="-232930">
              <a:defRPr>
                <a:solidFill>
                  <a:schemeClr val="tx1"/>
                </a:solidFill>
                <a:latin typeface="Arial" charset="0"/>
              </a:defRPr>
            </a:lvl4pPr>
            <a:lvl5pPr marL="2096375" indent="-232930">
              <a:defRPr>
                <a:solidFill>
                  <a:schemeClr val="tx1"/>
                </a:solidFill>
                <a:latin typeface="Arial" charset="0"/>
              </a:defRPr>
            </a:lvl5pPr>
            <a:lvl6pPr marL="2562236" indent="-232930" fontAlgn="base">
              <a:spcBef>
                <a:spcPct val="0"/>
              </a:spcBef>
              <a:spcAft>
                <a:spcPct val="0"/>
              </a:spcAft>
              <a:defRPr>
                <a:solidFill>
                  <a:schemeClr val="tx1"/>
                </a:solidFill>
                <a:latin typeface="Arial" charset="0"/>
              </a:defRPr>
            </a:lvl6pPr>
            <a:lvl7pPr marL="3028096" indent="-232930" fontAlgn="base">
              <a:spcBef>
                <a:spcPct val="0"/>
              </a:spcBef>
              <a:spcAft>
                <a:spcPct val="0"/>
              </a:spcAft>
              <a:defRPr>
                <a:solidFill>
                  <a:schemeClr val="tx1"/>
                </a:solidFill>
                <a:latin typeface="Arial" charset="0"/>
              </a:defRPr>
            </a:lvl7pPr>
            <a:lvl8pPr marL="3493958" indent="-232930" fontAlgn="base">
              <a:spcBef>
                <a:spcPct val="0"/>
              </a:spcBef>
              <a:spcAft>
                <a:spcPct val="0"/>
              </a:spcAft>
              <a:defRPr>
                <a:solidFill>
                  <a:schemeClr val="tx1"/>
                </a:solidFill>
                <a:latin typeface="Arial" charset="0"/>
              </a:defRPr>
            </a:lvl8pPr>
            <a:lvl9pPr marL="3959819" indent="-232930" fontAlgn="base">
              <a:spcBef>
                <a:spcPct val="0"/>
              </a:spcBef>
              <a:spcAft>
                <a:spcPct val="0"/>
              </a:spcAft>
              <a:defRPr>
                <a:solidFill>
                  <a:schemeClr val="tx1"/>
                </a:solidFill>
                <a:latin typeface="Arial" charset="0"/>
              </a:defRPr>
            </a:lvl9pPr>
          </a:lstStyle>
          <a:p>
            <a:pPr>
              <a:defRPr/>
            </a:pPr>
            <a:fld id="{097FB307-75B3-4713-8C40-ADDB71E7CAA4}" type="slidenum">
              <a:rPr lang="en-US" smtClean="0">
                <a:solidFill>
                  <a:srgbClr val="000000"/>
                </a:solidFill>
                <a:latin typeface="Calibri" pitchFamily="34" charset="0"/>
              </a:rPr>
              <a:pPr>
                <a:defRPr/>
              </a:pPr>
              <a:t>4</a:t>
            </a:fld>
            <a:endParaRPr lang="en-US">
              <a:solidFill>
                <a:srgbClr val="000000"/>
              </a:solidFill>
              <a:latin typeface="Calibri" pitchFamily="34" charset="0"/>
            </a:endParaRPr>
          </a:p>
        </p:txBody>
      </p:sp>
    </p:spTree>
    <p:extLst>
      <p:ext uri="{BB962C8B-B14F-4D97-AF65-F5344CB8AC3E}">
        <p14:creationId xmlns:p14="http://schemas.microsoft.com/office/powerpoint/2010/main" val="2300488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Powerful, Portable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a:t>
            </a:fld>
            <a:endParaRPr lang="en-US" dirty="0"/>
          </a:p>
        </p:txBody>
      </p:sp>
    </p:spTree>
    <p:extLst>
      <p:ext uri="{BB962C8B-B14F-4D97-AF65-F5344CB8AC3E}">
        <p14:creationId xmlns:p14="http://schemas.microsoft.com/office/powerpoint/2010/main" val="4228881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spcBef>
                <a:spcPct val="30000"/>
              </a:spcBef>
              <a:spcAft>
                <a:spcPct val="0"/>
              </a:spcAft>
              <a:defRPr/>
            </a:pPr>
            <a:r>
              <a:rPr lang="en-US" sz="1000" dirty="0" err="1"/>
              <a:t>OpenACC</a:t>
            </a:r>
            <a:r>
              <a:rPr lang="en-US" sz="1000" dirty="0"/>
              <a:t> is a directive based parallel programming model for C, C++ and Fortran.</a:t>
            </a:r>
          </a:p>
          <a:p>
            <a:pPr defTabSz="897301" eaLnBrk="0" fontAlgn="base" hangingPunct="0">
              <a:spcBef>
                <a:spcPct val="30000"/>
              </a:spcBef>
              <a:spcAft>
                <a:spcPct val="0"/>
              </a:spcAft>
              <a:defRPr/>
            </a:pPr>
            <a:endParaRPr lang="en-US" sz="1000" dirty="0"/>
          </a:p>
          <a:p>
            <a:pPr defTabSz="897301" eaLnBrk="0" fontAlgn="base" hangingPunct="0">
              <a:spcBef>
                <a:spcPct val="30000"/>
              </a:spcBef>
              <a:spcAft>
                <a:spcPct val="0"/>
              </a:spcAft>
              <a:defRPr/>
            </a:pPr>
            <a:r>
              <a:rPr lang="en-US" sz="1000" dirty="0"/>
              <a:t>You use pragmas in C or C++ or specially formatted comments in Fortran to manage data movement between System Memory and GPU memory, to initiate parallel execution, and to optimize loop mappings.  These pragmas and comments are ignored by a non-</a:t>
            </a:r>
            <a:r>
              <a:rPr lang="en-US" sz="1000" dirty="0" err="1"/>
              <a:t>OpenACC</a:t>
            </a:r>
            <a:r>
              <a:rPr lang="en-US" sz="1000" dirty="0"/>
              <a:t> compiler, so an </a:t>
            </a:r>
            <a:r>
              <a:rPr lang="en-US" sz="1000" dirty="0" err="1"/>
              <a:t>OpenACC</a:t>
            </a:r>
            <a:r>
              <a:rPr lang="en-US" sz="1000" dirty="0"/>
              <a:t> program remains portable to any other Fortran, C or C++ compiler or computing system.</a:t>
            </a:r>
          </a:p>
          <a:p>
            <a:pPr defTabSz="897301" eaLnBrk="0" fontAlgn="base" hangingPunct="0">
              <a:spcBef>
                <a:spcPct val="30000"/>
              </a:spcBef>
              <a:spcAft>
                <a:spcPct val="0"/>
              </a:spcAft>
              <a:defRPr/>
            </a:pPr>
            <a:endParaRPr lang="en-US" sz="1000" dirty="0"/>
          </a:p>
          <a:p>
            <a:pPr marL="0" marR="0" lvl="0" indent="0" algn="l" defTabSz="897301" rtl="0" eaLnBrk="0" fontAlgn="base" latinLnBrk="0" hangingPunct="0">
              <a:lnSpc>
                <a:spcPct val="100000"/>
              </a:lnSpc>
              <a:spcBef>
                <a:spcPct val="30000"/>
              </a:spcBef>
              <a:spcAft>
                <a:spcPct val="0"/>
              </a:spcAft>
              <a:buClrTx/>
              <a:buSzTx/>
              <a:buFontTx/>
              <a:buNone/>
              <a:tabLst/>
              <a:defRPr/>
            </a:pPr>
            <a:r>
              <a:rPr lang="en-US" sz="1000" dirty="0"/>
              <a:t>Explain the directives, explain the benefits.</a:t>
            </a:r>
          </a:p>
          <a:p>
            <a:pPr defTabSz="897301" eaLnBrk="0" fontAlgn="base" hangingPunct="0">
              <a:spcBef>
                <a:spcPct val="30000"/>
              </a:spcBef>
              <a:spcAft>
                <a:spcPct val="0"/>
              </a:spcAft>
              <a:defRPr/>
            </a:pPr>
            <a:endParaRPr lang="en-US" sz="1000" dirty="0"/>
          </a:p>
          <a:p>
            <a:pPr marL="0" marR="0" lvl="0" indent="0" algn="l" defTabSz="897301" rtl="0" eaLnBrk="0" fontAlgn="base" latinLnBrk="0" hangingPunct="0">
              <a:lnSpc>
                <a:spcPct val="100000"/>
              </a:lnSpc>
              <a:spcBef>
                <a:spcPct val="30000"/>
              </a:spcBef>
              <a:spcAft>
                <a:spcPct val="0"/>
              </a:spcAft>
              <a:buClrTx/>
              <a:buSzTx/>
              <a:buFontTx/>
              <a:buNone/>
              <a:tabLst/>
              <a:defRPr/>
            </a:pPr>
            <a:r>
              <a:rPr lang="en-US" sz="1000" dirty="0" err="1"/>
              <a:t>OpenACC</a:t>
            </a:r>
            <a:r>
              <a:rPr lang="en-US" sz="1000" dirty="0"/>
              <a:t> is designed to be performance portable across processor architectures. Using </a:t>
            </a:r>
            <a:r>
              <a:rPr lang="en-US" sz="1000" dirty="0" err="1"/>
              <a:t>OpenACC</a:t>
            </a:r>
            <a:r>
              <a:rPr lang="en-US" sz="1000" dirty="0"/>
              <a:t>, you can write programs that will map efficiently not only to GPUs but also to multicore CPUs and Manycore processors.  On a multicore CPU, any data directives in the code are just ignored, since it’s a shared memory system and the fact that there are two copies of a variable are implicit.  </a:t>
            </a:r>
          </a:p>
          <a:p>
            <a:pPr marL="0" marR="0" lvl="0" indent="0" algn="l" defTabSz="897301" rtl="0" eaLnBrk="0" fontAlgn="base" latinLnBrk="0" hangingPunct="0">
              <a:lnSpc>
                <a:spcPct val="100000"/>
              </a:lnSpc>
              <a:spcBef>
                <a:spcPct val="30000"/>
              </a:spcBef>
              <a:spcAft>
                <a:spcPct val="0"/>
              </a:spcAft>
              <a:buClrTx/>
              <a:buSzTx/>
              <a:buFontTx/>
              <a:buNone/>
              <a:tabLst/>
              <a:defRPr/>
            </a:pPr>
            <a:endParaRPr lang="en-US" sz="1000" dirty="0"/>
          </a:p>
          <a:p>
            <a:pPr marL="0" marR="0" lvl="0" indent="0" algn="l" defTabSz="897301" rtl="0" eaLnBrk="0" fontAlgn="base" latinLnBrk="0" hangingPunct="0">
              <a:lnSpc>
                <a:spcPct val="100000"/>
              </a:lnSpc>
              <a:spcBef>
                <a:spcPct val="30000"/>
              </a:spcBef>
              <a:spcAft>
                <a:spcPct val="0"/>
              </a:spcAft>
              <a:buClrTx/>
              <a:buSzTx/>
              <a:buFontTx/>
              <a:buNone/>
              <a:tabLst/>
              <a:defRPr/>
            </a:pPr>
            <a:r>
              <a:rPr lang="en-US" sz="1000" dirty="0"/>
              <a:t>What does that look like in practice?</a:t>
            </a:r>
          </a:p>
          <a:p>
            <a:pPr defTabSz="897301" eaLnBrk="0" fontAlgn="base" hangingPunct="0">
              <a:spcBef>
                <a:spcPct val="30000"/>
              </a:spcBef>
              <a:spcAft>
                <a:spcPct val="0"/>
              </a:spcAft>
              <a:defRPr/>
            </a:pPr>
            <a:endParaRPr lang="en-US" sz="1000" dirty="0"/>
          </a:p>
          <a:p>
            <a:pPr defTabSz="897301" eaLnBrk="0" fontAlgn="base" hangingPunct="0">
              <a:spcBef>
                <a:spcPct val="30000"/>
              </a:spcBef>
              <a:spcAft>
                <a:spcPct val="0"/>
              </a:spcAft>
              <a:defRPr/>
            </a:pPr>
            <a:endParaRPr lang="en-US" sz="1000" dirty="0"/>
          </a:p>
        </p:txBody>
      </p:sp>
      <p:sp>
        <p:nvSpPr>
          <p:cNvPr id="4" name="Slide Number Placeholder 3"/>
          <p:cNvSpPr>
            <a:spLocks noGrp="1"/>
          </p:cNvSpPr>
          <p:nvPr>
            <p:ph type="sldNum" sz="quarter" idx="10"/>
          </p:nvPr>
        </p:nvSpPr>
        <p:spPr/>
        <p:txBody>
          <a:bodyPr/>
          <a:lstStyle/>
          <a:p>
            <a:pPr>
              <a:defRPr/>
            </a:pPr>
            <a:fld id="{96879B22-D358-4828-9DF5-093E97D43030}" type="slidenum">
              <a:rPr lang="en-US" smtClean="0"/>
              <a:pPr>
                <a:defRPr/>
              </a:pPr>
              <a:t>6</a:t>
            </a:fld>
            <a:endParaRPr lang="en-US"/>
          </a:p>
        </p:txBody>
      </p:sp>
    </p:spTree>
    <p:extLst>
      <p:ext uri="{BB962C8B-B14F-4D97-AF65-F5344CB8AC3E}">
        <p14:creationId xmlns:p14="http://schemas.microsoft.com/office/powerpoint/2010/main" val="482963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most part, we consider OpenACC to be an incremental programming model because we can start with a base, working code. So we start with a working code, then can make small changes until the code is optimal. Many other parallel programming models have you build the code from the ground up. This means that you make large changes at a time, and when something doesn’t work, you either scrap it, or debug it.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2115220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main advantages of OpenACC is that you can run your program on several different parallel hardware without having to make any changes to the code. You may need to make small changes for the code to be optimal, but it is expected that any OpenACC parallel code can run relatively well on any of the supported hardware.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2085395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OpenACC is meant to be simple to learn/use. Outside of standard C/C++/Fortran coding, there are no new languages to learn. </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1617712268"/>
      </p:ext>
    </p:extLst>
  </p:cSld>
  <p:clrMapOvr>
    <a:masterClrMapping/>
  </p:clrMapOvr>
</p:notes>
</file>

<file path=ppt/slideLayouts/_rels/slideLayout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7.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pic>
        <p:nvPicPr>
          <p:cNvPr id="14" name="Picture 13">
            <a:extLst>
              <a:ext uri="{FF2B5EF4-FFF2-40B4-BE49-F238E27FC236}">
                <a16:creationId xmlns:a16="http://schemas.microsoft.com/office/drawing/2014/main" id="{6FAD3C49-1800-4BDE-B1FE-7163D710217C}"/>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Lst>
          </a:blip>
          <a:stretch>
            <a:fillRect/>
          </a:stretch>
        </p:blipFill>
        <p:spPr>
          <a:xfrm>
            <a:off x="8379768" y="5691136"/>
            <a:ext cx="770828" cy="146766"/>
          </a:xfrm>
          <a:prstGeom prst="rect">
            <a:avLst/>
          </a:prstGeom>
        </p:spPr>
      </p:pic>
      <p:pic>
        <p:nvPicPr>
          <p:cNvPr id="15" name="Picture 2" descr="Image result for linux academy logo">
            <a:extLst>
              <a:ext uri="{FF2B5EF4-FFF2-40B4-BE49-F238E27FC236}">
                <a16:creationId xmlns:a16="http://schemas.microsoft.com/office/drawing/2014/main" id="{3436108F-6618-4532-A221-BD1DB8C6FC92}"/>
              </a:ext>
            </a:extLst>
          </p:cNvPr>
          <p:cNvPicPr>
            <a:picLocks noChangeAspect="1" noChangeArrowheads="1"/>
          </p:cNvPicPr>
          <p:nvPr userDrawn="1"/>
        </p:nvPicPr>
        <p:blipFill>
          <a:blip r:embed="rId7">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9785204" y="5650758"/>
            <a:ext cx="932146" cy="20264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aws transparent logo">
            <a:extLst>
              <a:ext uri="{FF2B5EF4-FFF2-40B4-BE49-F238E27FC236}">
                <a16:creationId xmlns:a16="http://schemas.microsoft.com/office/drawing/2014/main" id="{0CE9890C-D1A7-4452-833D-3C91828C17EA}"/>
              </a:ext>
            </a:extLst>
          </p:cNvPr>
          <p:cNvPicPr>
            <a:picLocks noChangeAspect="1" noChangeArrowheads="1"/>
          </p:cNvPicPr>
          <p:nvPr userDrawn="1"/>
        </p:nvPicPr>
        <p:blipFill>
          <a:blip r:embed="rId9">
            <a:extLst>
              <a:ext uri="{BEBA8EAE-BF5A-486C-A8C5-ECC9F3942E4B}">
                <a14:imgProps xmlns:a14="http://schemas.microsoft.com/office/drawing/2010/main">
                  <a14:imgLayer r:embed="rId10">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9245086" y="5650758"/>
            <a:ext cx="451890" cy="270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1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06613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op Highlight">
    <p:spTree>
      <p:nvGrpSpPr>
        <p:cNvPr id="1" name=""/>
        <p:cNvGrpSpPr/>
        <p:nvPr/>
      </p:nvGrpSpPr>
      <p:grpSpPr>
        <a:xfrm>
          <a:off x="0" y="0"/>
          <a:ext cx="0" cy="0"/>
          <a:chOff x="0" y="0"/>
          <a:chExt cx="0" cy="0"/>
        </a:xfrm>
      </p:grpSpPr>
      <p:sp>
        <p:nvSpPr>
          <p:cNvPr id="2" name="Title 1"/>
          <p:cNvSpPr>
            <a:spLocks noGrp="1"/>
          </p:cNvSpPr>
          <p:nvPr>
            <p:ph type="title"/>
          </p:nvPr>
        </p:nvSpPr>
        <p:spPr>
          <a:xfrm>
            <a:off x="884238" y="247650"/>
            <a:ext cx="9204325" cy="590931"/>
          </a:xfrm>
        </p:spPr>
        <p:txBody>
          <a:bodyPr/>
          <a:lstStyle>
            <a:lvl1pPr algn="ctr">
              <a:defRPr/>
            </a:lvl1pPr>
          </a:lstStyle>
          <a:p>
            <a:r>
              <a:rPr lang="en-US" dirty="0"/>
              <a:t>Click to edit Master title style</a:t>
            </a:r>
          </a:p>
        </p:txBody>
      </p:sp>
    </p:spTree>
    <p:extLst>
      <p:ext uri="{BB962C8B-B14F-4D97-AF65-F5344CB8AC3E}">
        <p14:creationId xmlns:p14="http://schemas.microsoft.com/office/powerpoint/2010/main" val="2854732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all" baseline="0"/>
            </a:lvl1pPr>
          </a:lstStyle>
          <a:p>
            <a:r>
              <a:rPr lang="en-US" dirty="0"/>
              <a:t>Click to edit Master title style</a:t>
            </a:r>
          </a:p>
        </p:txBody>
      </p:sp>
      <p:sp>
        <p:nvSpPr>
          <p:cNvPr id="3" name="Content Placeholder 2"/>
          <p:cNvSpPr>
            <a:spLocks noGrp="1"/>
          </p:cNvSpPr>
          <p:nvPr>
            <p:ph idx="1"/>
          </p:nvPr>
        </p:nvSpPr>
        <p:spPr/>
        <p:txBody>
          <a:bodyPr/>
          <a:lstStyle>
            <a:lvl1pPr>
              <a:buSzPct val="100000"/>
              <a:buFontTx/>
              <a:buBlip>
                <a:blip r:embed="rId2"/>
              </a:buBlip>
              <a:defRPr/>
            </a:lvl1pPr>
            <a:lvl2pPr>
              <a:buSzPct val="100000"/>
              <a:buFontTx/>
              <a:buBlip>
                <a:blip r:embed="rId2"/>
              </a:buBlip>
              <a:defRPr/>
            </a:lvl2pPr>
            <a:lvl3pPr>
              <a:buSzPct val="100000"/>
              <a:buFontTx/>
              <a:buBlip>
                <a:blip r:embed="rId2"/>
              </a:buBlip>
              <a:defRPr sz="1800"/>
            </a:lvl3pPr>
            <a:lvl4pPr>
              <a:defRPr sz="1800">
                <a:solidFill>
                  <a:schemeClr val="tx1"/>
                </a:solidFill>
                <a:latin typeface="Trebuchet MS" pitchFamily="34" charset="0"/>
              </a:defRPr>
            </a:lvl4pPr>
            <a:lvl5pPr>
              <a:defRPr sz="1800">
                <a:solidFill>
                  <a:schemeClr val="tx1"/>
                </a:solidFill>
                <a:latin typeface="Trebuchet MS"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188366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80004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4.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pic>
        <p:nvPicPr>
          <p:cNvPr id="4" name="Picture 3">
            <a:extLst>
              <a:ext uri="{FF2B5EF4-FFF2-40B4-BE49-F238E27FC236}">
                <a16:creationId xmlns:a16="http://schemas.microsoft.com/office/drawing/2014/main" id="{45575F35-3729-40A0-95E4-6794AFCCE0C3}"/>
              </a:ext>
            </a:extLst>
          </p:cNvPr>
          <p:cNvPicPr>
            <a:picLocks noChangeAspect="1"/>
          </p:cNvPicPr>
          <p:nvPr userDrawn="1"/>
        </p:nvPicPr>
        <p:blipFill>
          <a:blip r:embed="rId13"/>
          <a:stretch>
            <a:fillRect/>
          </a:stretch>
        </p:blipFill>
        <p:spPr>
          <a:xfrm>
            <a:off x="2204364" y="5786910"/>
            <a:ext cx="634608" cy="196420"/>
          </a:xfrm>
          <a:prstGeom prst="rect">
            <a:avLst/>
          </a:prstGeom>
        </p:spPr>
      </p:pic>
      <p:pic>
        <p:nvPicPr>
          <p:cNvPr id="6" name="Picture 5">
            <a:extLst>
              <a:ext uri="{FF2B5EF4-FFF2-40B4-BE49-F238E27FC236}">
                <a16:creationId xmlns:a16="http://schemas.microsoft.com/office/drawing/2014/main" id="{EF92A556-0D8E-4E6C-929B-9B83306DD6A9}"/>
              </a:ext>
            </a:extLst>
          </p:cNvPr>
          <p:cNvPicPr>
            <a:picLocks noChangeAspect="1"/>
          </p:cNvPicPr>
          <p:nvPr userDrawn="1"/>
        </p:nvPicPr>
        <p:blipFill>
          <a:blip r:embed="rId14"/>
          <a:stretch>
            <a:fillRect/>
          </a:stretch>
        </p:blipFill>
        <p:spPr>
          <a:xfrm>
            <a:off x="1433536" y="5769314"/>
            <a:ext cx="770828" cy="146766"/>
          </a:xfrm>
          <a:prstGeom prst="rect">
            <a:avLst/>
          </a:prstGeom>
        </p:spPr>
      </p:pic>
      <p:pic>
        <p:nvPicPr>
          <p:cNvPr id="7" name="Picture 2" descr="Image result for linux academy logo">
            <a:extLst>
              <a:ext uri="{FF2B5EF4-FFF2-40B4-BE49-F238E27FC236}">
                <a16:creationId xmlns:a16="http://schemas.microsoft.com/office/drawing/2014/main" id="{0506456F-E1B5-4045-B24F-09CCE06BBE45}"/>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2838972" y="5728936"/>
            <a:ext cx="932146" cy="202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 id="2147483982" r:id="rId7"/>
    <p:sldLayoutId id="2147483983" r:id="rId8"/>
    <p:sldLayoutId id="2147483984" r:id="rId9"/>
    <p:sldLayoutId id="2147483986" r:id="rId10"/>
  </p:sldLayoutIdLs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jpg"/><Relationship Id="rId9"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image" Target="../media/image180.png"/><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310.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image" Target="../media/image190.png"/><Relationship Id="rId10" Type="http://schemas.openxmlformats.org/officeDocument/2006/relationships/tags" Target="../tags/tag11.xml"/><Relationship Id="rId19" Type="http://schemas.openxmlformats.org/officeDocument/2006/relationships/slideLayout" Target="../slideLayouts/slideLayout6.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510.xml"/></Relationships>
</file>

<file path=ppt/slides/_rels/slide16.xml.rels><?xml version="1.0" encoding="UTF-8" standalone="yes"?>
<Relationships xmlns="http://schemas.openxmlformats.org/package/2006/relationships"><Relationship Id="rId8" Type="http://schemas.openxmlformats.org/officeDocument/2006/relationships/tags" Target="../tags/tag27.xml"/><Relationship Id="rId13" Type="http://schemas.openxmlformats.org/officeDocument/2006/relationships/tags" Target="../tags/tag32.xml"/><Relationship Id="rId18" Type="http://schemas.openxmlformats.org/officeDocument/2006/relationships/tags" Target="../tags/tag37.xml"/><Relationship Id="rId3" Type="http://schemas.openxmlformats.org/officeDocument/2006/relationships/tags" Target="../tags/tag22.xml"/><Relationship Id="rId7" Type="http://schemas.openxmlformats.org/officeDocument/2006/relationships/tags" Target="../tags/tag26.xml"/><Relationship Id="rId12" Type="http://schemas.openxmlformats.org/officeDocument/2006/relationships/tags" Target="../tags/tag31.xml"/><Relationship Id="rId17" Type="http://schemas.openxmlformats.org/officeDocument/2006/relationships/tags" Target="../tags/tag36.xml"/><Relationship Id="rId2" Type="http://schemas.openxmlformats.org/officeDocument/2006/relationships/tags" Target="../tags/tag21.xml"/><Relationship Id="rId16" Type="http://schemas.openxmlformats.org/officeDocument/2006/relationships/tags" Target="../tags/tag35.xml"/><Relationship Id="rId1" Type="http://schemas.openxmlformats.org/officeDocument/2006/relationships/tags" Target="../tags/tag20.xml"/><Relationship Id="rId6" Type="http://schemas.openxmlformats.org/officeDocument/2006/relationships/tags" Target="../tags/tag25.xml"/><Relationship Id="rId11" Type="http://schemas.openxmlformats.org/officeDocument/2006/relationships/tags" Target="../tags/tag30.xml"/><Relationship Id="rId5" Type="http://schemas.openxmlformats.org/officeDocument/2006/relationships/tags" Target="../tags/tag24.xml"/><Relationship Id="rId15" Type="http://schemas.openxmlformats.org/officeDocument/2006/relationships/tags" Target="../tags/tag34.xml"/><Relationship Id="rId10" Type="http://schemas.openxmlformats.org/officeDocument/2006/relationships/tags" Target="../tags/tag29.xml"/><Relationship Id="rId19" Type="http://schemas.openxmlformats.org/officeDocument/2006/relationships/slideLayout" Target="../slideLayouts/slideLayout6.xml"/><Relationship Id="rId4" Type="http://schemas.openxmlformats.org/officeDocument/2006/relationships/tags" Target="../tags/tag23.xml"/><Relationship Id="rId9" Type="http://schemas.openxmlformats.org/officeDocument/2006/relationships/tags" Target="../tags/tag28.xml"/><Relationship Id="rId14" Type="http://schemas.openxmlformats.org/officeDocument/2006/relationships/tags" Target="../tags/tag3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tags" Target="../tags/tag45.xml"/><Relationship Id="rId3" Type="http://schemas.openxmlformats.org/officeDocument/2006/relationships/tags" Target="../tags/tag40.xml"/><Relationship Id="rId7" Type="http://schemas.openxmlformats.org/officeDocument/2006/relationships/tags" Target="../tags/tag44.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notesSlide" Target="../notesSlides/notesSlide26.xml"/><Relationship Id="rId5" Type="http://schemas.openxmlformats.org/officeDocument/2006/relationships/tags" Target="../tags/tag42.xml"/><Relationship Id="rId10" Type="http://schemas.openxmlformats.org/officeDocument/2006/relationships/slideLayout" Target="../slideLayouts/slideLayout6.xml"/><Relationship Id="rId4" Type="http://schemas.openxmlformats.org/officeDocument/2006/relationships/tags" Target="../tags/tag41.xml"/><Relationship Id="rId9" Type="http://schemas.openxmlformats.org/officeDocument/2006/relationships/tags" Target="../tags/tag4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5" Type="http://schemas.openxmlformats.org/officeDocument/2006/relationships/notesSlide" Target="../notesSlides/notesSlide31.xml"/><Relationship Id="rId4"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5" Type="http://schemas.openxmlformats.org/officeDocument/2006/relationships/notesSlide" Target="../notesSlides/notesSlide32.xml"/><Relationship Id="rId4"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hyperlink" Target="https://www.openacc.org/events" TargetMode="External"/><Relationship Id="rId13" Type="http://schemas.openxmlformats.org/officeDocument/2006/relationships/hyperlink" Target="https://www.pgroup.com/products/community.htm?utm_source=openacc&amp;utm_medium=webinar&amp;utm_campaign=CE&amp;ncid=pa-par-59663" TargetMode="External"/><Relationship Id="rId3" Type="http://schemas.openxmlformats.org/officeDocument/2006/relationships/image" Target="../media/image26.png"/><Relationship Id="rId7" Type="http://schemas.openxmlformats.org/officeDocument/2006/relationships/hyperlink" Target="https://www.openacc.org/success-stories" TargetMode="External"/><Relationship Id="rId12" Type="http://schemas.openxmlformats.org/officeDocument/2006/relationships/hyperlink" Target="https://www.openacc.org/tools"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28.png"/><Relationship Id="rId11" Type="http://schemas.openxmlformats.org/officeDocument/2006/relationships/image" Target="../media/image30.png"/><Relationship Id="rId5" Type="http://schemas.openxmlformats.org/officeDocument/2006/relationships/hyperlink" Target="https://www.openacc.org/resources" TargetMode="External"/><Relationship Id="rId10" Type="http://schemas.openxmlformats.org/officeDocument/2006/relationships/image" Target="../media/image29.png"/><Relationship Id="rId4" Type="http://schemas.openxmlformats.org/officeDocument/2006/relationships/image" Target="../media/image27.png"/><Relationship Id="rId9" Type="http://schemas.openxmlformats.org/officeDocument/2006/relationships/hyperlink" Target="https://gcc.gnu.org/wiki/OpenACC" TargetMode="External"/><Relationship Id="rId1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3.png"/><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33639" y="2349988"/>
            <a:ext cx="8972550" cy="369332"/>
          </a:xfrm>
        </p:spPr>
        <p:txBody>
          <a:bodyPr/>
          <a:lstStyle/>
          <a:p>
            <a:r>
              <a:rPr lang="en-US"/>
              <a:t>Bharat Kumar</a:t>
            </a:r>
            <a:endParaRPr lang="en-US" dirty="0"/>
          </a:p>
        </p:txBody>
      </p:sp>
      <p:sp>
        <p:nvSpPr>
          <p:cNvPr id="3" name="Title 2"/>
          <p:cNvSpPr>
            <a:spLocks noGrp="1"/>
          </p:cNvSpPr>
          <p:nvPr>
            <p:ph type="title"/>
          </p:nvPr>
        </p:nvSpPr>
        <p:spPr>
          <a:xfrm>
            <a:off x="433639" y="917182"/>
            <a:ext cx="10165674" cy="1419681"/>
          </a:xfrm>
        </p:spPr>
        <p:txBody>
          <a:bodyPr/>
          <a:lstStyle/>
          <a:p>
            <a:r>
              <a:rPr lang="en-US" sz="4800" b="1" dirty="0">
                <a:effectLst/>
              </a:rPr>
              <a:t>Introduction to OpenACC</a:t>
            </a:r>
            <a:endParaRPr lang="en-US" sz="4800" dirty="0"/>
          </a:p>
        </p:txBody>
      </p:sp>
    </p:spTree>
    <p:extLst>
      <p:ext uri="{BB962C8B-B14F-4D97-AF65-F5344CB8AC3E}">
        <p14:creationId xmlns:p14="http://schemas.microsoft.com/office/powerpoint/2010/main" val="2002526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139667-BBAC-7E4F-9A07-EC4306BDF319}"/>
              </a:ext>
            </a:extLst>
          </p:cNvPr>
          <p:cNvPicPr>
            <a:picLocks noChangeAspect="1"/>
          </p:cNvPicPr>
          <p:nvPr/>
        </p:nvPicPr>
        <p:blipFill>
          <a:blip r:embed="rId3"/>
          <a:stretch>
            <a:fillRect/>
          </a:stretch>
        </p:blipFill>
        <p:spPr>
          <a:xfrm>
            <a:off x="1450327" y="2447109"/>
            <a:ext cx="1426038" cy="1037118"/>
          </a:xfrm>
          <a:prstGeom prst="rect">
            <a:avLst/>
          </a:prstGeom>
        </p:spPr>
      </p:pic>
      <p:sp>
        <p:nvSpPr>
          <p:cNvPr id="11" name="Title 1">
            <a:extLst>
              <a:ext uri="{FF2B5EF4-FFF2-40B4-BE49-F238E27FC236}">
                <a16:creationId xmlns:a16="http://schemas.microsoft.com/office/drawing/2014/main" id="{10B8A607-B9C2-499B-A3C2-0925F0A633F4}"/>
              </a:ext>
            </a:extLst>
          </p:cNvPr>
          <p:cNvSpPr>
            <a:spLocks noGrp="1"/>
          </p:cNvSpPr>
          <p:nvPr>
            <p:ph type="title"/>
          </p:nvPr>
        </p:nvSpPr>
        <p:spPr/>
        <p:txBody>
          <a:bodyPr/>
          <a:lstStyle/>
          <a:p>
            <a:r>
              <a:rPr lang="en-US" dirty="0"/>
              <a:t>Directive-based HPC programming</a:t>
            </a:r>
          </a:p>
        </p:txBody>
      </p:sp>
      <p:sp>
        <p:nvSpPr>
          <p:cNvPr id="12" name="Text Placeholder 3">
            <a:extLst>
              <a:ext uri="{FF2B5EF4-FFF2-40B4-BE49-F238E27FC236}">
                <a16:creationId xmlns:a16="http://schemas.microsoft.com/office/drawing/2014/main" id="{FACA5AC0-0697-4D68-90D4-7BF8EFE20D7D}"/>
              </a:ext>
            </a:extLst>
          </p:cNvPr>
          <p:cNvSpPr>
            <a:spLocks noGrp="1"/>
          </p:cNvSpPr>
          <p:nvPr>
            <p:ph type="body" sz="quarter" idx="10"/>
          </p:nvPr>
        </p:nvSpPr>
        <p:spPr/>
        <p:txBody>
          <a:bodyPr/>
          <a:lstStyle/>
          <a:p>
            <a:r>
              <a:rPr lang="en-US" dirty="0"/>
              <a:t>Who’s Using </a:t>
            </a:r>
            <a:r>
              <a:rPr lang="en-US" dirty="0" err="1"/>
              <a:t>OpenACC</a:t>
            </a:r>
            <a:r>
              <a:rPr lang="en-US" dirty="0"/>
              <a:t>?</a:t>
            </a:r>
          </a:p>
        </p:txBody>
      </p:sp>
      <p:pic>
        <p:nvPicPr>
          <p:cNvPr id="46" name="Picture 45">
            <a:extLst>
              <a:ext uri="{FF2B5EF4-FFF2-40B4-BE49-F238E27FC236}">
                <a16:creationId xmlns:a16="http://schemas.microsoft.com/office/drawing/2014/main" id="{2D9B3364-CF76-CB44-B721-43DFAF45246D}"/>
              </a:ext>
            </a:extLst>
          </p:cNvPr>
          <p:cNvPicPr>
            <a:picLocks noChangeAspect="1"/>
          </p:cNvPicPr>
          <p:nvPr/>
        </p:nvPicPr>
        <p:blipFill>
          <a:blip r:embed="rId4"/>
          <a:stretch>
            <a:fillRect/>
          </a:stretch>
        </p:blipFill>
        <p:spPr>
          <a:xfrm>
            <a:off x="4289162" y="2449397"/>
            <a:ext cx="2390312" cy="1012148"/>
          </a:xfrm>
          <a:prstGeom prst="rect">
            <a:avLst/>
          </a:prstGeom>
        </p:spPr>
      </p:pic>
      <p:pic>
        <p:nvPicPr>
          <p:cNvPr id="50" name="Picture 49">
            <a:extLst>
              <a:ext uri="{FF2B5EF4-FFF2-40B4-BE49-F238E27FC236}">
                <a16:creationId xmlns:a16="http://schemas.microsoft.com/office/drawing/2014/main" id="{C19A2334-8808-E74E-9029-8F6FE7E08499}"/>
              </a:ext>
            </a:extLst>
          </p:cNvPr>
          <p:cNvPicPr>
            <a:picLocks noChangeAspect="1"/>
          </p:cNvPicPr>
          <p:nvPr/>
        </p:nvPicPr>
        <p:blipFill rotWithShape="1">
          <a:blip r:embed="rId5"/>
          <a:srcRect t="20823" b="13550"/>
          <a:stretch/>
        </p:blipFill>
        <p:spPr>
          <a:xfrm>
            <a:off x="1069686" y="4448646"/>
            <a:ext cx="2187320" cy="1435428"/>
          </a:xfrm>
          <a:prstGeom prst="rect">
            <a:avLst/>
          </a:prstGeom>
        </p:spPr>
      </p:pic>
      <p:grpSp>
        <p:nvGrpSpPr>
          <p:cNvPr id="16" name="Group 15">
            <a:extLst>
              <a:ext uri="{FF2B5EF4-FFF2-40B4-BE49-F238E27FC236}">
                <a16:creationId xmlns:a16="http://schemas.microsoft.com/office/drawing/2014/main" id="{E05E5C48-736F-8A46-99F5-20781E59BA1D}"/>
              </a:ext>
            </a:extLst>
          </p:cNvPr>
          <p:cNvGrpSpPr/>
          <p:nvPr/>
        </p:nvGrpSpPr>
        <p:grpSpPr>
          <a:xfrm>
            <a:off x="7989301" y="4667794"/>
            <a:ext cx="1623598" cy="1116666"/>
            <a:chOff x="8617998" y="3723808"/>
            <a:chExt cx="942196" cy="648015"/>
          </a:xfrm>
        </p:grpSpPr>
        <p:pic>
          <p:nvPicPr>
            <p:cNvPr id="14" name="Picture 13">
              <a:extLst>
                <a:ext uri="{FF2B5EF4-FFF2-40B4-BE49-F238E27FC236}">
                  <a16:creationId xmlns:a16="http://schemas.microsoft.com/office/drawing/2014/main" id="{102A8C54-874E-2644-8822-6CADEFDB5EDA}"/>
                </a:ext>
              </a:extLst>
            </p:cNvPr>
            <p:cNvPicPr>
              <a:picLocks noChangeAspect="1"/>
            </p:cNvPicPr>
            <p:nvPr/>
          </p:nvPicPr>
          <p:blipFill>
            <a:blip r:embed="rId6"/>
            <a:stretch>
              <a:fillRect/>
            </a:stretch>
          </p:blipFill>
          <p:spPr>
            <a:xfrm>
              <a:off x="8617998" y="4089590"/>
              <a:ext cx="942196" cy="282233"/>
            </a:xfrm>
            <a:prstGeom prst="rect">
              <a:avLst/>
            </a:prstGeom>
          </p:spPr>
        </p:pic>
        <p:pic>
          <p:nvPicPr>
            <p:cNvPr id="15" name="Picture 14">
              <a:extLst>
                <a:ext uri="{FF2B5EF4-FFF2-40B4-BE49-F238E27FC236}">
                  <a16:creationId xmlns:a16="http://schemas.microsoft.com/office/drawing/2014/main" id="{C4617AA1-36FF-5D48-BB83-2F89DCEA94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77152" y="3723808"/>
              <a:ext cx="623888" cy="304800"/>
            </a:xfrm>
            <a:prstGeom prst="rect">
              <a:avLst/>
            </a:prstGeom>
          </p:spPr>
        </p:pic>
      </p:grpSp>
      <p:grpSp>
        <p:nvGrpSpPr>
          <p:cNvPr id="66" name="Group 65">
            <a:extLst>
              <a:ext uri="{FF2B5EF4-FFF2-40B4-BE49-F238E27FC236}">
                <a16:creationId xmlns:a16="http://schemas.microsoft.com/office/drawing/2014/main" id="{DA0065A2-7F5A-AE44-9192-21962962129F}"/>
              </a:ext>
            </a:extLst>
          </p:cNvPr>
          <p:cNvGrpSpPr/>
          <p:nvPr/>
        </p:nvGrpSpPr>
        <p:grpSpPr>
          <a:xfrm>
            <a:off x="7232904" y="3854196"/>
            <a:ext cx="3136392" cy="2069846"/>
            <a:chOff x="7232904" y="3854196"/>
            <a:chExt cx="3136392" cy="2069846"/>
          </a:xfrm>
        </p:grpSpPr>
        <p:sp>
          <p:nvSpPr>
            <p:cNvPr id="43" name="Rectangle 42">
              <a:extLst>
                <a:ext uri="{FF2B5EF4-FFF2-40B4-BE49-F238E27FC236}">
                  <a16:creationId xmlns:a16="http://schemas.microsoft.com/office/drawing/2014/main" id="{9E63A918-2CF0-3D43-8A52-2865B818A7DF}"/>
                </a:ext>
              </a:extLst>
            </p:cNvPr>
            <p:cNvSpPr/>
            <p:nvPr/>
          </p:nvSpPr>
          <p:spPr>
            <a:xfrm>
              <a:off x="7236460" y="3854196"/>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155A46A-327A-F443-A563-725EF3FD9B06}"/>
                </a:ext>
              </a:extLst>
            </p:cNvPr>
            <p:cNvSpPr/>
            <p:nvPr/>
          </p:nvSpPr>
          <p:spPr>
            <a:xfrm>
              <a:off x="7412829" y="3928945"/>
              <a:ext cx="2765623" cy="353858"/>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160,000+ Downloads</a:t>
              </a:r>
            </a:p>
          </p:txBody>
        </p:sp>
        <p:sp>
          <p:nvSpPr>
            <p:cNvPr id="42" name="Rectangle 41">
              <a:extLst>
                <a:ext uri="{FF2B5EF4-FFF2-40B4-BE49-F238E27FC236}">
                  <a16:creationId xmlns:a16="http://schemas.microsoft.com/office/drawing/2014/main" id="{41F4CCF7-249B-2144-9CB3-0B57EEF45D57}"/>
                </a:ext>
              </a:extLst>
            </p:cNvPr>
            <p:cNvSpPr/>
            <p:nvPr/>
          </p:nvSpPr>
          <p:spPr>
            <a:xfrm>
              <a:off x="7232904" y="3856662"/>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7124C223-1954-D54C-91CD-198C31FC202D}"/>
              </a:ext>
            </a:extLst>
          </p:cNvPr>
          <p:cNvGrpSpPr/>
          <p:nvPr/>
        </p:nvGrpSpPr>
        <p:grpSpPr>
          <a:xfrm>
            <a:off x="595150" y="3854196"/>
            <a:ext cx="3136392" cy="2069846"/>
            <a:chOff x="595150" y="3854196"/>
            <a:chExt cx="3136392" cy="2069846"/>
          </a:xfrm>
        </p:grpSpPr>
        <p:sp>
          <p:nvSpPr>
            <p:cNvPr id="35" name="Rectangle 34">
              <a:extLst>
                <a:ext uri="{FF2B5EF4-FFF2-40B4-BE49-F238E27FC236}">
                  <a16:creationId xmlns:a16="http://schemas.microsoft.com/office/drawing/2014/main" id="{4B954996-4D52-554C-BF32-5F50D495CEF2}"/>
                </a:ext>
              </a:extLst>
            </p:cNvPr>
            <p:cNvSpPr/>
            <p:nvPr/>
          </p:nvSpPr>
          <p:spPr>
            <a:xfrm>
              <a:off x="598706" y="3854196"/>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CEF5CD7E-260D-C540-B0D9-E9B9F75F1992}"/>
                </a:ext>
              </a:extLst>
            </p:cNvPr>
            <p:cNvSpPr/>
            <p:nvPr/>
          </p:nvSpPr>
          <p:spPr>
            <a:xfrm>
              <a:off x="775075" y="3928945"/>
              <a:ext cx="2765623" cy="341632"/>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725 TRAINED experts </a:t>
              </a:r>
            </a:p>
          </p:txBody>
        </p:sp>
        <p:sp>
          <p:nvSpPr>
            <p:cNvPr id="34" name="Rectangle 33">
              <a:extLst>
                <a:ext uri="{FF2B5EF4-FFF2-40B4-BE49-F238E27FC236}">
                  <a16:creationId xmlns:a16="http://schemas.microsoft.com/office/drawing/2014/main" id="{78F546E9-F0BC-1B4E-A5AD-46AC1ECC6137}"/>
                </a:ext>
              </a:extLst>
            </p:cNvPr>
            <p:cNvSpPr/>
            <p:nvPr/>
          </p:nvSpPr>
          <p:spPr>
            <a:xfrm>
              <a:off x="595150" y="3856662"/>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2B313861-BE3B-6941-A31C-217A2B45B39A}"/>
              </a:ext>
            </a:extLst>
          </p:cNvPr>
          <p:cNvGrpSpPr/>
          <p:nvPr/>
        </p:nvGrpSpPr>
        <p:grpSpPr>
          <a:xfrm>
            <a:off x="3913353" y="1690116"/>
            <a:ext cx="3136392" cy="2069846"/>
            <a:chOff x="3913632" y="1702054"/>
            <a:chExt cx="3136392" cy="2069846"/>
          </a:xfrm>
        </p:grpSpPr>
        <p:sp>
          <p:nvSpPr>
            <p:cNvPr id="24" name="Rectangle 23">
              <a:extLst>
                <a:ext uri="{FF2B5EF4-FFF2-40B4-BE49-F238E27FC236}">
                  <a16:creationId xmlns:a16="http://schemas.microsoft.com/office/drawing/2014/main" id="{F84AAF92-D8F6-434E-9EA5-06EDC4AB2087}"/>
                </a:ext>
              </a:extLst>
            </p:cNvPr>
            <p:cNvSpPr/>
            <p:nvPr/>
          </p:nvSpPr>
          <p:spPr>
            <a:xfrm>
              <a:off x="3917188" y="1702054"/>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FC66103-550B-6247-9130-21E8AC028397}"/>
                </a:ext>
              </a:extLst>
            </p:cNvPr>
            <p:cNvSpPr/>
            <p:nvPr/>
          </p:nvSpPr>
          <p:spPr>
            <a:xfrm>
              <a:off x="4093557" y="1776803"/>
              <a:ext cx="2765623" cy="341632"/>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5 of 13 CAAR Codes</a:t>
              </a:r>
            </a:p>
          </p:txBody>
        </p:sp>
        <p:sp>
          <p:nvSpPr>
            <p:cNvPr id="23" name="Rectangle 22">
              <a:extLst>
                <a:ext uri="{FF2B5EF4-FFF2-40B4-BE49-F238E27FC236}">
                  <a16:creationId xmlns:a16="http://schemas.microsoft.com/office/drawing/2014/main" id="{B51A36C7-C7D9-7949-9181-0D518E09D5FA}"/>
                </a:ext>
              </a:extLst>
            </p:cNvPr>
            <p:cNvSpPr/>
            <p:nvPr/>
          </p:nvSpPr>
          <p:spPr>
            <a:xfrm>
              <a:off x="3913632" y="1704520"/>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9ADEE293-A1E7-7C45-B385-B0F75F5AEF04}"/>
              </a:ext>
            </a:extLst>
          </p:cNvPr>
          <p:cNvGrpSpPr/>
          <p:nvPr/>
        </p:nvGrpSpPr>
        <p:grpSpPr>
          <a:xfrm>
            <a:off x="595150" y="1690116"/>
            <a:ext cx="3136392" cy="2069846"/>
            <a:chOff x="595150" y="1702054"/>
            <a:chExt cx="3136392" cy="2069846"/>
          </a:xfrm>
        </p:grpSpPr>
        <p:sp>
          <p:nvSpPr>
            <p:cNvPr id="20" name="Rectangle 19">
              <a:extLst>
                <a:ext uri="{FF2B5EF4-FFF2-40B4-BE49-F238E27FC236}">
                  <a16:creationId xmlns:a16="http://schemas.microsoft.com/office/drawing/2014/main" id="{B30D79BD-8CAC-754C-A5C6-FAFD8CCCF20C}"/>
                </a:ext>
              </a:extLst>
            </p:cNvPr>
            <p:cNvSpPr/>
            <p:nvPr/>
          </p:nvSpPr>
          <p:spPr>
            <a:xfrm>
              <a:off x="598706" y="1702054"/>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5BFFDB8-3C5E-9143-B86F-94B1B31E74D2}"/>
                </a:ext>
              </a:extLst>
            </p:cNvPr>
            <p:cNvSpPr/>
            <p:nvPr/>
          </p:nvSpPr>
          <p:spPr>
            <a:xfrm>
              <a:off x="775075" y="1776803"/>
              <a:ext cx="2765623" cy="353858"/>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3 of top 5 HPC Apps</a:t>
              </a:r>
            </a:p>
          </p:txBody>
        </p:sp>
        <p:sp>
          <p:nvSpPr>
            <p:cNvPr id="19" name="Rectangle 18">
              <a:extLst>
                <a:ext uri="{FF2B5EF4-FFF2-40B4-BE49-F238E27FC236}">
                  <a16:creationId xmlns:a16="http://schemas.microsoft.com/office/drawing/2014/main" id="{AAD36572-8DDC-4641-B6C7-E7936F7FE569}"/>
                </a:ext>
              </a:extLst>
            </p:cNvPr>
            <p:cNvSpPr/>
            <p:nvPr/>
          </p:nvSpPr>
          <p:spPr>
            <a:xfrm>
              <a:off x="595150" y="1704520"/>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543C9389-0B2B-3043-8E6C-9F96F9E962F1}"/>
              </a:ext>
            </a:extLst>
          </p:cNvPr>
          <p:cNvSpPr/>
          <p:nvPr/>
        </p:nvSpPr>
        <p:spPr>
          <a:xfrm>
            <a:off x="7236460" y="1690116"/>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9EFC63D-2785-924B-8D1C-4C6540381788}"/>
              </a:ext>
            </a:extLst>
          </p:cNvPr>
          <p:cNvSpPr/>
          <p:nvPr/>
        </p:nvSpPr>
        <p:spPr>
          <a:xfrm>
            <a:off x="7412829" y="1764865"/>
            <a:ext cx="2765623" cy="353858"/>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Accelerated apps</a:t>
            </a:r>
          </a:p>
        </p:txBody>
      </p:sp>
      <p:sp>
        <p:nvSpPr>
          <p:cNvPr id="38" name="Rectangle 37">
            <a:extLst>
              <a:ext uri="{FF2B5EF4-FFF2-40B4-BE49-F238E27FC236}">
                <a16:creationId xmlns:a16="http://schemas.microsoft.com/office/drawing/2014/main" id="{73C3F7A9-4B71-FC47-94F6-0A104072BA72}"/>
              </a:ext>
            </a:extLst>
          </p:cNvPr>
          <p:cNvSpPr/>
          <p:nvPr/>
        </p:nvSpPr>
        <p:spPr>
          <a:xfrm>
            <a:off x="7232904" y="1692582"/>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687B7317-F8E9-6C4C-9A82-029908EBC5DF}"/>
              </a:ext>
            </a:extLst>
          </p:cNvPr>
          <p:cNvGrpSpPr/>
          <p:nvPr/>
        </p:nvGrpSpPr>
        <p:grpSpPr>
          <a:xfrm>
            <a:off x="3913353" y="3854196"/>
            <a:ext cx="3136392" cy="2069846"/>
            <a:chOff x="7232904" y="1702054"/>
            <a:chExt cx="3136392" cy="2069846"/>
          </a:xfrm>
        </p:grpSpPr>
        <p:sp>
          <p:nvSpPr>
            <p:cNvPr id="28" name="Rectangle 27">
              <a:extLst>
                <a:ext uri="{FF2B5EF4-FFF2-40B4-BE49-F238E27FC236}">
                  <a16:creationId xmlns:a16="http://schemas.microsoft.com/office/drawing/2014/main" id="{B56B219D-1539-A244-B49D-C83CA82152D0}"/>
                </a:ext>
              </a:extLst>
            </p:cNvPr>
            <p:cNvSpPr/>
            <p:nvPr/>
          </p:nvSpPr>
          <p:spPr>
            <a:xfrm>
              <a:off x="7236460" y="1702054"/>
              <a:ext cx="3132836" cy="5033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E3AF6B7-5F93-C44A-8333-12EFE39F658F}"/>
                </a:ext>
              </a:extLst>
            </p:cNvPr>
            <p:cNvSpPr/>
            <p:nvPr/>
          </p:nvSpPr>
          <p:spPr>
            <a:xfrm>
              <a:off x="7412829" y="1776803"/>
              <a:ext cx="2765623" cy="341632"/>
            </a:xfrm>
            <a:prstGeom prst="rect">
              <a:avLst/>
            </a:prstGeom>
          </p:spPr>
          <p:txBody>
            <a:bodyPr wrap="square" anchor="t">
              <a:spAutoFit/>
            </a:bodyPr>
            <a:lstStyle/>
            <a:p>
              <a:pPr algn="ctr">
                <a:lnSpc>
                  <a:spcPct val="90000"/>
                </a:lnSpc>
              </a:pPr>
              <a:r>
                <a:rPr lang="en-US" b="1" cap="all" dirty="0">
                  <a:latin typeface="Trebuchet MS" panose="020B0603020202020204" pitchFamily="34" charset="0"/>
                </a:rPr>
                <a:t>Slack Members</a:t>
              </a:r>
            </a:p>
          </p:txBody>
        </p:sp>
        <p:sp>
          <p:nvSpPr>
            <p:cNvPr id="27" name="Rectangle 26">
              <a:extLst>
                <a:ext uri="{FF2B5EF4-FFF2-40B4-BE49-F238E27FC236}">
                  <a16:creationId xmlns:a16="http://schemas.microsoft.com/office/drawing/2014/main" id="{96EB5C05-63FB-2C44-A634-B2B8C4570A7E}"/>
                </a:ext>
              </a:extLst>
            </p:cNvPr>
            <p:cNvSpPr/>
            <p:nvPr/>
          </p:nvSpPr>
          <p:spPr>
            <a:xfrm>
              <a:off x="7232904" y="1704520"/>
              <a:ext cx="3136392" cy="2067380"/>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 name="Chart 1">
            <a:extLst>
              <a:ext uri="{FF2B5EF4-FFF2-40B4-BE49-F238E27FC236}">
                <a16:creationId xmlns:a16="http://schemas.microsoft.com/office/drawing/2014/main" id="{2510FA61-F323-0540-A090-C6D3CC94A1C8}"/>
              </a:ext>
            </a:extLst>
          </p:cNvPr>
          <p:cNvGraphicFramePr/>
          <p:nvPr/>
        </p:nvGraphicFramePr>
        <p:xfrm>
          <a:off x="3978063" y="4438141"/>
          <a:ext cx="3024946" cy="1341121"/>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5" name="Chart 44">
            <a:extLst>
              <a:ext uri="{FF2B5EF4-FFF2-40B4-BE49-F238E27FC236}">
                <a16:creationId xmlns:a16="http://schemas.microsoft.com/office/drawing/2014/main" id="{08959D33-1C1C-4340-9329-862CABE0C450}"/>
              </a:ext>
            </a:extLst>
          </p:cNvPr>
          <p:cNvGraphicFramePr/>
          <p:nvPr/>
        </p:nvGraphicFramePr>
        <p:xfrm>
          <a:off x="7375483" y="2283480"/>
          <a:ext cx="2859104" cy="145769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30604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22582-B4C6-41B8-8621-F2E4D28DD826}"/>
              </a:ext>
            </a:extLst>
          </p:cNvPr>
          <p:cNvSpPr>
            <a:spLocks noGrp="1"/>
          </p:cNvSpPr>
          <p:nvPr>
            <p:ph type="title"/>
          </p:nvPr>
        </p:nvSpPr>
        <p:spPr/>
        <p:txBody>
          <a:bodyPr/>
          <a:lstStyle/>
          <a:p>
            <a:r>
              <a:rPr lang="en-US" dirty="0" err="1"/>
              <a:t>Openacc</a:t>
            </a:r>
            <a:r>
              <a:rPr lang="en-US" dirty="0"/>
              <a:t> syntax</a:t>
            </a:r>
          </a:p>
        </p:txBody>
      </p:sp>
    </p:spTree>
    <p:extLst>
      <p:ext uri="{BB962C8B-B14F-4D97-AF65-F5344CB8AC3E}">
        <p14:creationId xmlns:p14="http://schemas.microsoft.com/office/powerpoint/2010/main" val="2723442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682CA-87EC-4D82-BAAD-17DA3D5D634E}"/>
              </a:ext>
            </a:extLst>
          </p:cNvPr>
          <p:cNvSpPr>
            <a:spLocks noGrp="1"/>
          </p:cNvSpPr>
          <p:nvPr>
            <p:ph type="title"/>
          </p:nvPr>
        </p:nvSpPr>
        <p:spPr/>
        <p:txBody>
          <a:bodyPr/>
          <a:lstStyle/>
          <a:p>
            <a:r>
              <a:rPr lang="en-US" dirty="0" err="1"/>
              <a:t>Openacc</a:t>
            </a:r>
            <a:r>
              <a:rPr lang="en-US" dirty="0"/>
              <a:t> syntax</a:t>
            </a:r>
          </a:p>
        </p:txBody>
      </p:sp>
      <p:sp>
        <p:nvSpPr>
          <p:cNvPr id="3" name="Content Placeholder 2">
            <a:extLst>
              <a:ext uri="{FF2B5EF4-FFF2-40B4-BE49-F238E27FC236}">
                <a16:creationId xmlns:a16="http://schemas.microsoft.com/office/drawing/2014/main" id="{455B3036-EB9B-463A-AE0A-7FD23C14C763}"/>
              </a:ext>
            </a:extLst>
          </p:cNvPr>
          <p:cNvSpPr>
            <a:spLocks noGrp="1"/>
          </p:cNvSpPr>
          <p:nvPr>
            <p:ph idx="1"/>
          </p:nvPr>
        </p:nvSpPr>
        <p:spPr>
          <a:xfrm>
            <a:off x="433357" y="2713133"/>
            <a:ext cx="9948672" cy="3060831"/>
          </a:xfrm>
        </p:spPr>
        <p:txBody>
          <a:bodyPr/>
          <a:lstStyle/>
          <a:p>
            <a:r>
              <a:rPr lang="en-US" dirty="0"/>
              <a:t>A </a:t>
            </a:r>
            <a:r>
              <a:rPr lang="en-US" b="1" i="1" dirty="0"/>
              <a:t>pragma</a:t>
            </a:r>
            <a:r>
              <a:rPr lang="en-US" dirty="0"/>
              <a:t> in C/C++ gives instructions to the compiler on how to compile the code. Compilers that do not understand a particular pragma can freely ignore it.</a:t>
            </a:r>
          </a:p>
          <a:p>
            <a:r>
              <a:rPr lang="en-US" dirty="0"/>
              <a:t>A </a:t>
            </a:r>
            <a:r>
              <a:rPr lang="en-US" b="1" i="1" dirty="0"/>
              <a:t>directive</a:t>
            </a:r>
            <a:r>
              <a:rPr lang="en-US" dirty="0"/>
              <a:t> in Fortran is a specially formatted comment that likewise instructions the compiler in it compilation of the code and can be freely ignored.</a:t>
            </a:r>
          </a:p>
          <a:p>
            <a:r>
              <a:rPr lang="en-US" dirty="0"/>
              <a:t>“</a:t>
            </a:r>
            <a:r>
              <a:rPr lang="en-US" b="1" i="1" dirty="0" err="1"/>
              <a:t>acc</a:t>
            </a:r>
            <a:r>
              <a:rPr lang="en-US" b="1" i="1" dirty="0"/>
              <a:t>” </a:t>
            </a:r>
            <a:r>
              <a:rPr lang="en-US" dirty="0"/>
              <a:t>informs the compiler that what will come is an OpenACC directive</a:t>
            </a:r>
          </a:p>
          <a:p>
            <a:r>
              <a:rPr lang="en-US" b="1" i="1" dirty="0"/>
              <a:t>Directives</a:t>
            </a:r>
            <a:r>
              <a:rPr lang="en-US" dirty="0"/>
              <a:t> are commands in OpenACC for altering our code.</a:t>
            </a:r>
          </a:p>
          <a:p>
            <a:r>
              <a:rPr lang="en-US" b="1" i="1" dirty="0"/>
              <a:t>Clauses </a:t>
            </a:r>
            <a:r>
              <a:rPr lang="en-US" dirty="0"/>
              <a:t>are specifiers or additions to directives.</a:t>
            </a:r>
            <a:endParaRPr lang="en-US" b="1" i="1" dirty="0"/>
          </a:p>
        </p:txBody>
      </p:sp>
      <p:sp>
        <p:nvSpPr>
          <p:cNvPr id="4" name="Text Placeholder 3">
            <a:extLst>
              <a:ext uri="{FF2B5EF4-FFF2-40B4-BE49-F238E27FC236}">
                <a16:creationId xmlns:a16="http://schemas.microsoft.com/office/drawing/2014/main" id="{9ED21E5D-F58A-4D74-AB43-AB967D71F54F}"/>
              </a:ext>
            </a:extLst>
          </p:cNvPr>
          <p:cNvSpPr>
            <a:spLocks noGrp="1"/>
          </p:cNvSpPr>
          <p:nvPr>
            <p:ph type="body" sz="quarter" idx="10"/>
          </p:nvPr>
        </p:nvSpPr>
        <p:spPr/>
        <p:txBody>
          <a:bodyPr/>
          <a:lstStyle/>
          <a:p>
            <a:r>
              <a:rPr lang="en-US" dirty="0"/>
              <a:t>Syntax for using OpenACC directives in code</a:t>
            </a:r>
          </a:p>
        </p:txBody>
      </p:sp>
      <p:sp>
        <p:nvSpPr>
          <p:cNvPr id="13" name="Rectangle: Top Corners Snipped 12">
            <a:extLst>
              <a:ext uri="{FF2B5EF4-FFF2-40B4-BE49-F238E27FC236}">
                <a16:creationId xmlns:a16="http://schemas.microsoft.com/office/drawing/2014/main" id="{DF941BD0-D66B-471B-B5A0-9E606E364A95}"/>
              </a:ext>
            </a:extLst>
          </p:cNvPr>
          <p:cNvSpPr/>
          <p:nvPr/>
        </p:nvSpPr>
        <p:spPr>
          <a:xfrm>
            <a:off x="538136" y="1621936"/>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4" name="Rectangle 13">
            <a:extLst>
              <a:ext uri="{FF2B5EF4-FFF2-40B4-BE49-F238E27FC236}">
                <a16:creationId xmlns:a16="http://schemas.microsoft.com/office/drawing/2014/main" id="{27A6FDC5-4CF2-439B-A82C-424832E889E8}"/>
              </a:ext>
            </a:extLst>
          </p:cNvPr>
          <p:cNvSpPr/>
          <p:nvPr/>
        </p:nvSpPr>
        <p:spPr>
          <a:xfrm>
            <a:off x="558701" y="1982893"/>
            <a:ext cx="3860899" cy="6463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i="1" dirty="0">
                <a:solidFill>
                  <a:srgbClr val="8E4000"/>
                </a:solidFill>
                <a:latin typeface="Consolas" panose="020B0609020204030204" pitchFamily="49" charset="0"/>
                <a:cs typeface="Courier New" panose="02070309020205020404" pitchFamily="49" charset="0"/>
              </a:rPr>
              <a:t>directive clauses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&lt;code&gt;</a:t>
            </a:r>
          </a:p>
        </p:txBody>
      </p:sp>
      <p:sp>
        <p:nvSpPr>
          <p:cNvPr id="15" name="Rectangle: Top Corners Snipped 14">
            <a:extLst>
              <a:ext uri="{FF2B5EF4-FFF2-40B4-BE49-F238E27FC236}">
                <a16:creationId xmlns:a16="http://schemas.microsoft.com/office/drawing/2014/main" id="{288138AE-D12A-4B55-9D37-813AA9CFA98D}"/>
              </a:ext>
            </a:extLst>
          </p:cNvPr>
          <p:cNvSpPr/>
          <p:nvPr/>
        </p:nvSpPr>
        <p:spPr>
          <a:xfrm>
            <a:off x="5530749" y="1614084"/>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6" name="Rectangle 15">
            <a:extLst>
              <a:ext uri="{FF2B5EF4-FFF2-40B4-BE49-F238E27FC236}">
                <a16:creationId xmlns:a16="http://schemas.microsoft.com/office/drawing/2014/main" id="{E6A4E595-B80A-4E08-8A4A-DC6F8FA5A1AD}"/>
              </a:ext>
            </a:extLst>
          </p:cNvPr>
          <p:cNvSpPr/>
          <p:nvPr/>
        </p:nvSpPr>
        <p:spPr>
          <a:xfrm>
            <a:off x="5549801" y="1982893"/>
            <a:ext cx="3870424" cy="6463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i="1" dirty="0">
                <a:solidFill>
                  <a:srgbClr val="8E4000"/>
                </a:solidFill>
                <a:latin typeface="Consolas" panose="020B0609020204030204" pitchFamily="49" charset="0"/>
                <a:cs typeface="Courier New" panose="02070309020205020404" pitchFamily="49" charset="0"/>
              </a:rPr>
              <a:t>directive clauses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&lt;code&gt;</a:t>
            </a:r>
          </a:p>
        </p:txBody>
      </p:sp>
    </p:spTree>
    <p:extLst>
      <p:ext uri="{BB962C8B-B14F-4D97-AF65-F5344CB8AC3E}">
        <p14:creationId xmlns:p14="http://schemas.microsoft.com/office/powerpoint/2010/main" val="866236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AF5CC-21A1-4A31-95A4-D19F9A9685D2}"/>
              </a:ext>
            </a:extLst>
          </p:cNvPr>
          <p:cNvSpPr>
            <a:spLocks noGrp="1"/>
          </p:cNvSpPr>
          <p:nvPr>
            <p:ph type="title"/>
          </p:nvPr>
        </p:nvSpPr>
        <p:spPr/>
        <p:txBody>
          <a:bodyPr/>
          <a:lstStyle/>
          <a:p>
            <a:r>
              <a:rPr lang="en-US" dirty="0"/>
              <a:t>Example code</a:t>
            </a:r>
          </a:p>
        </p:txBody>
      </p:sp>
    </p:spTree>
    <p:extLst>
      <p:ext uri="{BB962C8B-B14F-4D97-AF65-F5344CB8AC3E}">
        <p14:creationId xmlns:p14="http://schemas.microsoft.com/office/powerpoint/2010/main" val="189052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5AF9C056-26B7-4D68-B6B0-F90B0D2130E5}"/>
              </a:ext>
            </a:extLst>
          </p:cNvPr>
          <p:cNvSpPr/>
          <p:nvPr/>
        </p:nvSpPr>
        <p:spPr>
          <a:xfrm>
            <a:off x="6610301" y="2412618"/>
            <a:ext cx="3481047" cy="3481047"/>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648F8B4D-1E41-4898-A667-801DADE12CEC}"/>
              </a:ext>
            </a:extLst>
          </p:cNvPr>
          <p:cNvSpPr/>
          <p:nvPr/>
        </p:nvSpPr>
        <p:spPr>
          <a:xfrm>
            <a:off x="6610302" y="2412620"/>
            <a:ext cx="3481047" cy="99994"/>
          </a:xfrm>
          <a:prstGeom prst="rect">
            <a:avLst/>
          </a:prstGeom>
          <a:solidFill>
            <a:srgbClr val="FF000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EC7CAF-616B-4B9D-8A53-53AFE9380A1C}"/>
              </a:ext>
            </a:extLst>
          </p:cNvPr>
          <p:cNvSpPr>
            <a:spLocks noGrp="1"/>
          </p:cNvSpPr>
          <p:nvPr>
            <p:ph type="title"/>
          </p:nvPr>
        </p:nvSpPr>
        <p:spPr>
          <a:xfrm>
            <a:off x="476791" y="633526"/>
            <a:ext cx="6270850" cy="618631"/>
          </a:xfrm>
        </p:spPr>
        <p:txBody>
          <a:bodyPr/>
          <a:lstStyle/>
          <a:p>
            <a:r>
              <a:rPr lang="en-US" dirty="0"/>
              <a:t>Laplace heat transfer</a:t>
            </a:r>
          </a:p>
        </p:txBody>
      </p:sp>
      <p:sp>
        <p:nvSpPr>
          <p:cNvPr id="4" name="Text Placeholder 3">
            <a:extLst>
              <a:ext uri="{FF2B5EF4-FFF2-40B4-BE49-F238E27FC236}">
                <a16:creationId xmlns:a16="http://schemas.microsoft.com/office/drawing/2014/main" id="{ADA9E8DA-D20E-4660-9109-2E69C2411F83}"/>
              </a:ext>
            </a:extLst>
          </p:cNvPr>
          <p:cNvSpPr>
            <a:spLocks noGrp="1"/>
          </p:cNvSpPr>
          <p:nvPr>
            <p:ph type="body" sz="quarter" idx="10"/>
          </p:nvPr>
        </p:nvSpPr>
        <p:spPr/>
        <p:txBody>
          <a:bodyPr/>
          <a:lstStyle/>
          <a:p>
            <a:r>
              <a:rPr lang="en-US" dirty="0"/>
              <a:t>Introduction to lab code - visual</a:t>
            </a:r>
          </a:p>
        </p:txBody>
      </p:sp>
      <p:sp>
        <p:nvSpPr>
          <p:cNvPr id="5" name="Rectangle 4">
            <a:extLst>
              <a:ext uri="{FF2B5EF4-FFF2-40B4-BE49-F238E27FC236}">
                <a16:creationId xmlns:a16="http://schemas.microsoft.com/office/drawing/2014/main" id="{8BD1C1E6-EC4C-4BBF-BCDB-D006EC6DB54A}"/>
              </a:ext>
            </a:extLst>
          </p:cNvPr>
          <p:cNvSpPr/>
          <p:nvPr/>
        </p:nvSpPr>
        <p:spPr>
          <a:xfrm>
            <a:off x="6613308" y="2412618"/>
            <a:ext cx="3481047" cy="348104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B0042A8-2ADD-4FA0-810C-9B3C487AD003}"/>
              </a:ext>
            </a:extLst>
          </p:cNvPr>
          <p:cNvSpPr/>
          <p:nvPr/>
        </p:nvSpPr>
        <p:spPr>
          <a:xfrm>
            <a:off x="6610301" y="2412618"/>
            <a:ext cx="3481047" cy="3481047"/>
          </a:xfrm>
          <a:prstGeom prst="rect">
            <a:avLst/>
          </a:prstGeom>
          <a:gradFill>
            <a:gsLst>
              <a:gs pos="0">
                <a:srgbClr val="FF0000"/>
              </a:gs>
              <a:gs pos="100000">
                <a:srgbClr val="0C4E9B"/>
              </a:gs>
            </a:gsLst>
            <a:lin ang="5400000" scaled="1"/>
          </a:gra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F835057-CA62-49E9-9305-EFA32A438754}"/>
              </a:ext>
            </a:extLst>
          </p:cNvPr>
          <p:cNvSpPr/>
          <p:nvPr/>
        </p:nvSpPr>
        <p:spPr>
          <a:xfrm>
            <a:off x="6610302" y="1686255"/>
            <a:ext cx="3481047" cy="329513"/>
          </a:xfrm>
          <a:prstGeom prst="rect">
            <a:avLst/>
          </a:prstGeom>
          <a:gradFill flip="none" rotWithShape="1">
            <a:gsLst>
              <a:gs pos="0">
                <a:srgbClr val="FF0000"/>
              </a:gs>
              <a:gs pos="100000">
                <a:srgbClr val="0C4E9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6B22CD1-8313-4D52-8351-6B6C0116909C}"/>
              </a:ext>
            </a:extLst>
          </p:cNvPr>
          <p:cNvSpPr txBox="1"/>
          <p:nvPr/>
        </p:nvSpPr>
        <p:spPr>
          <a:xfrm>
            <a:off x="6120349" y="1367164"/>
            <a:ext cx="1069588"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Very Hot</a:t>
            </a:r>
          </a:p>
        </p:txBody>
      </p:sp>
      <p:sp>
        <p:nvSpPr>
          <p:cNvPr id="48" name="TextBox 47">
            <a:extLst>
              <a:ext uri="{FF2B5EF4-FFF2-40B4-BE49-F238E27FC236}">
                <a16:creationId xmlns:a16="http://schemas.microsoft.com/office/drawing/2014/main" id="{72788925-1730-49C8-8285-CC959B2E4393}"/>
              </a:ext>
            </a:extLst>
          </p:cNvPr>
          <p:cNvSpPr txBox="1"/>
          <p:nvPr/>
        </p:nvSpPr>
        <p:spPr>
          <a:xfrm>
            <a:off x="9300654" y="1367164"/>
            <a:ext cx="1424493"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Room Temp</a:t>
            </a:r>
          </a:p>
        </p:txBody>
      </p:sp>
      <p:sp>
        <p:nvSpPr>
          <p:cNvPr id="49" name="TextBox 48">
            <a:extLst>
              <a:ext uri="{FF2B5EF4-FFF2-40B4-BE49-F238E27FC236}">
                <a16:creationId xmlns:a16="http://schemas.microsoft.com/office/drawing/2014/main" id="{4FF4E29F-B482-4126-B2C0-77AE66A50F27}"/>
              </a:ext>
            </a:extLst>
          </p:cNvPr>
          <p:cNvSpPr txBox="1"/>
          <p:nvPr/>
        </p:nvSpPr>
        <p:spPr>
          <a:xfrm>
            <a:off x="476791" y="2042502"/>
            <a:ext cx="3911556"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We will observe a simple simulation of heat distributing across a metal plate.</a:t>
            </a:r>
          </a:p>
        </p:txBody>
      </p:sp>
      <p:sp>
        <p:nvSpPr>
          <p:cNvPr id="50" name="TextBox 49">
            <a:extLst>
              <a:ext uri="{FF2B5EF4-FFF2-40B4-BE49-F238E27FC236}">
                <a16:creationId xmlns:a16="http://schemas.microsoft.com/office/drawing/2014/main" id="{2FEA25CA-DBE0-4638-AFFC-21233C87116A}"/>
              </a:ext>
            </a:extLst>
          </p:cNvPr>
          <p:cNvSpPr txBox="1"/>
          <p:nvPr/>
        </p:nvSpPr>
        <p:spPr>
          <a:xfrm>
            <a:off x="476791" y="3275141"/>
            <a:ext cx="391155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We will apply a consistent heat to the top of the plate.</a:t>
            </a:r>
          </a:p>
        </p:txBody>
      </p:sp>
      <p:sp>
        <p:nvSpPr>
          <p:cNvPr id="52" name="TextBox 51">
            <a:extLst>
              <a:ext uri="{FF2B5EF4-FFF2-40B4-BE49-F238E27FC236}">
                <a16:creationId xmlns:a16="http://schemas.microsoft.com/office/drawing/2014/main" id="{CF954DCC-DBF3-4233-B689-B2470657C771}"/>
              </a:ext>
            </a:extLst>
          </p:cNvPr>
          <p:cNvSpPr txBox="1"/>
          <p:nvPr/>
        </p:nvSpPr>
        <p:spPr>
          <a:xfrm>
            <a:off x="476791" y="4432557"/>
            <a:ext cx="391155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Then, we will simulate the heat distributing across the plate.</a:t>
            </a:r>
          </a:p>
        </p:txBody>
      </p:sp>
    </p:spTree>
    <p:extLst>
      <p:ext uri="{BB962C8B-B14F-4D97-AF65-F5344CB8AC3E}">
        <p14:creationId xmlns:p14="http://schemas.microsoft.com/office/powerpoint/2010/main" val="174424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wipe(up)">
                                      <p:cBhvr>
                                        <p:cTn id="21" dur="500"/>
                                        <p:tgtEl>
                                          <p:spTgt spid="43"/>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3" grpId="0" animBg="1"/>
      <p:bldP spid="49" grpId="0"/>
      <p:bldP spid="50" grpId="0"/>
      <p:bldP spid="5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custDataLst>
              <p:tags r:id="rId1"/>
            </p:custDataLst>
          </p:nvPr>
        </p:nvSpPr>
        <p:spPr>
          <a:xfrm>
            <a:off x="498348" y="661226"/>
            <a:ext cx="9976104" cy="590931"/>
          </a:xfrm>
        </p:spPr>
        <p:txBody>
          <a:bodyPr/>
          <a:lstStyle/>
          <a:p>
            <a:r>
              <a:rPr lang="en-US"/>
              <a:t>Example: Jacobi Iteration</a:t>
            </a:r>
          </a:p>
        </p:txBody>
      </p:sp>
      <mc:AlternateContent xmlns:mc="http://schemas.openxmlformats.org/markup-compatibility/2006" xmlns:a14="http://schemas.microsoft.com/office/drawing/2010/main">
        <mc:Choice Requires="a14">
          <p:sp>
            <p:nvSpPr>
              <p:cNvPr id="7" name="Content Placeholder 6"/>
              <p:cNvSpPr>
                <a:spLocks noGrp="1"/>
              </p:cNvSpPr>
              <p:nvPr>
                <p:ph idx="4294967295"/>
                <p:custDataLst>
                  <p:tags r:id="rId2"/>
                </p:custDataLst>
              </p:nvPr>
            </p:nvSpPr>
            <p:spPr>
              <a:xfrm>
                <a:off x="1820863" y="1431925"/>
                <a:ext cx="9151937" cy="4352925"/>
              </a:xfrm>
            </p:spPr>
            <p:txBody>
              <a:bodyPr>
                <a:normAutofit/>
              </a:bodyPr>
              <a:lstStyle/>
              <a:p>
                <a:r>
                  <a:rPr lang="en-US">
                    <a:solidFill>
                      <a:schemeClr val="bg1"/>
                    </a:solidFill>
                  </a:rPr>
                  <a:t>Iteratively converges to correct value (e.g. Temperature), by computing new values at each point from the average of neighboring points.  </a:t>
                </a:r>
              </a:p>
              <a:p>
                <a:pPr lvl="1"/>
                <a:r>
                  <a:rPr lang="en-US" sz="2000">
                    <a:solidFill>
                      <a:schemeClr val="bg1"/>
                    </a:solidFill>
                  </a:rPr>
                  <a:t>Common, useful algorithm </a:t>
                </a:r>
              </a:p>
              <a:p>
                <a:pPr lvl="1"/>
                <a:r>
                  <a:rPr lang="en-US" sz="2000">
                    <a:solidFill>
                      <a:schemeClr val="bg1"/>
                    </a:solidFill>
                  </a:rPr>
                  <a:t>Example: Solve Laplace equation in 2D: </a:t>
                </a:r>
                <a14:m>
                  <m:oMath xmlns:m="http://schemas.openxmlformats.org/officeDocument/2006/math">
                    <m:sSup>
                      <m:sSupPr>
                        <m:ctrlPr>
                          <a:rPr lang="en-US" sz="2000" i="1" smtClean="0">
                            <a:solidFill>
                              <a:schemeClr val="bg1"/>
                            </a:solidFill>
                            <a:latin typeface="Cambria Math" panose="02040503050406030204" pitchFamily="18" charset="0"/>
                          </a:rPr>
                        </m:ctrlPr>
                      </m:sSupPr>
                      <m:e>
                        <m:r>
                          <a:rPr lang="en-US" sz="2000" i="1" smtClean="0">
                            <a:solidFill>
                              <a:schemeClr val="bg1"/>
                            </a:solidFill>
                            <a:latin typeface="Cambria Math"/>
                            <a:ea typeface="Cambria Math"/>
                          </a:rPr>
                          <m:t>𝛁</m:t>
                        </m:r>
                      </m:e>
                      <m:sup>
                        <m:r>
                          <a:rPr lang="en-US" sz="2000" b="1" i="1" smtClean="0">
                            <a:solidFill>
                              <a:schemeClr val="bg1"/>
                            </a:solidFill>
                            <a:latin typeface="Cambria Math"/>
                          </a:rPr>
                          <m:t>𝟐</m:t>
                        </m:r>
                      </m:sup>
                    </m:sSup>
                    <m:r>
                      <a:rPr lang="en-US" sz="2000" b="1" i="1" smtClean="0">
                        <a:solidFill>
                          <a:schemeClr val="bg1"/>
                        </a:solidFill>
                        <a:latin typeface="Cambria Math"/>
                      </a:rPr>
                      <m:t>𝒇</m:t>
                    </m:r>
                    <m:r>
                      <a:rPr lang="en-US" sz="2000" b="1" i="1" smtClean="0">
                        <a:solidFill>
                          <a:schemeClr val="bg1"/>
                        </a:solidFill>
                        <a:latin typeface="Cambria Math"/>
                      </a:rPr>
                      <m:t>(</m:t>
                    </m:r>
                    <m:r>
                      <a:rPr lang="en-US" sz="2000" b="1" i="1" smtClean="0">
                        <a:solidFill>
                          <a:schemeClr val="bg1"/>
                        </a:solidFill>
                        <a:latin typeface="Cambria Math"/>
                      </a:rPr>
                      <m:t>𝒙</m:t>
                    </m:r>
                    <m:r>
                      <a:rPr lang="en-US" sz="2000" b="1" i="1" smtClean="0">
                        <a:solidFill>
                          <a:schemeClr val="bg1"/>
                        </a:solidFill>
                        <a:latin typeface="Cambria Math"/>
                      </a:rPr>
                      <m:t>,</m:t>
                    </m:r>
                    <m:r>
                      <a:rPr lang="en-US" sz="2000" b="1" i="1" smtClean="0">
                        <a:solidFill>
                          <a:schemeClr val="bg1"/>
                        </a:solidFill>
                        <a:latin typeface="Cambria Math"/>
                      </a:rPr>
                      <m:t>𝒚</m:t>
                    </m:r>
                    <m:r>
                      <a:rPr lang="en-US" sz="2000" b="1" i="1" smtClean="0">
                        <a:solidFill>
                          <a:schemeClr val="bg1"/>
                        </a:solidFill>
                        <a:latin typeface="Cambria Math"/>
                      </a:rPr>
                      <m:t>)=</m:t>
                    </m:r>
                    <m:r>
                      <a:rPr lang="en-US" sz="2000" b="1" i="1" smtClean="0">
                        <a:solidFill>
                          <a:schemeClr val="bg1"/>
                        </a:solidFill>
                        <a:latin typeface="Cambria Math"/>
                      </a:rPr>
                      <m:t>𝟎</m:t>
                    </m:r>
                  </m:oMath>
                </a14:m>
                <a:endParaRPr lang="en-US" sz="2000">
                  <a:solidFill>
                    <a:schemeClr val="bg1"/>
                  </a:solidFill>
                </a:endParaRPr>
              </a:p>
              <a:p>
                <a:pPr lvl="1"/>
                <a:endParaRPr lang="en-US" sz="2000">
                  <a:solidFill>
                    <a:schemeClr val="bg1"/>
                  </a:solidFill>
                </a:endParaRPr>
              </a:p>
              <a:p>
                <a:pPr lvl="1"/>
                <a:endParaRPr lang="en-US" sz="2000">
                  <a:solidFill>
                    <a:schemeClr val="bg1"/>
                  </a:solidFill>
                </a:endParaRPr>
              </a:p>
              <a:p>
                <a:pPr lvl="1"/>
                <a:endParaRPr lang="en-US" sz="2000">
                  <a:solidFill>
                    <a:schemeClr val="bg1"/>
                  </a:solidFill>
                </a:endParaRPr>
              </a:p>
              <a:p>
                <a:endParaRPr lang="en-US">
                  <a:solidFill>
                    <a:schemeClr val="bg1"/>
                  </a:solidFill>
                </a:endParaRPr>
              </a:p>
            </p:txBody>
          </p:sp>
        </mc:Choice>
        <mc:Fallback xmlns="">
          <p:sp>
            <p:nvSpPr>
              <p:cNvPr id="7" name="Content Placeholder 6"/>
              <p:cNvSpPr>
                <a:spLocks noGrp="1" noRot="1" noChangeAspect="1" noMove="1" noResize="1" noEditPoints="1" noAdjustHandles="1" noChangeArrowheads="1" noChangeShapeType="1" noTextEdit="1"/>
              </p:cNvSpPr>
              <p:nvPr>
                <p:ph idx="4294967295"/>
                <p:custDataLst>
                  <p:tags r:id="rId20"/>
                </p:custDataLst>
              </p:nvPr>
            </p:nvSpPr>
            <p:spPr>
              <a:xfrm>
                <a:off x="1820863" y="1431925"/>
                <a:ext cx="9151937" cy="4352925"/>
              </a:xfrm>
              <a:blipFill>
                <a:blip r:embed="rId21"/>
                <a:stretch>
                  <a:fillRect l="-600" t="-1401"/>
                </a:stretch>
              </a:blipFill>
            </p:spPr>
            <p:txBody>
              <a:bodyPr/>
              <a:lstStyle/>
              <a:p>
                <a:r>
                  <a:rPr lang="en-US">
                    <a:noFill/>
                  </a:rPr>
                  <a:t> </a:t>
                </a:r>
              </a:p>
            </p:txBody>
          </p:sp>
        </mc:Fallback>
      </mc:AlternateContent>
      <p:grpSp>
        <p:nvGrpSpPr>
          <p:cNvPr id="23" name="Group 22"/>
          <p:cNvGrpSpPr/>
          <p:nvPr>
            <p:custDataLst>
              <p:tags r:id="rId3"/>
            </p:custDataLst>
          </p:nvPr>
        </p:nvGrpSpPr>
        <p:grpSpPr>
          <a:xfrm>
            <a:off x="257593" y="2900634"/>
            <a:ext cx="3850984" cy="2322853"/>
            <a:chOff x="786278" y="3072884"/>
            <a:chExt cx="3850984" cy="2322853"/>
          </a:xfrm>
        </p:grpSpPr>
        <p:sp>
          <p:nvSpPr>
            <p:cNvPr id="8" name="Rectangle 7"/>
            <p:cNvSpPr/>
            <p:nvPr>
              <p:custDataLst>
                <p:tags r:id="rId5"/>
              </p:custDataLst>
            </p:nvPr>
          </p:nvSpPr>
          <p:spPr>
            <a:xfrm>
              <a:off x="1981200" y="3619500"/>
              <a:ext cx="609600" cy="60960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400">
                <a:solidFill>
                  <a:schemeClr val="bg1"/>
                </a:solidFill>
              </a:endParaRPr>
            </a:p>
          </p:txBody>
        </p:sp>
        <p:sp>
          <p:nvSpPr>
            <p:cNvPr id="9" name="Rectangle 8"/>
            <p:cNvSpPr/>
            <p:nvPr>
              <p:custDataLst>
                <p:tags r:id="rId6"/>
              </p:custDataLst>
            </p:nvPr>
          </p:nvSpPr>
          <p:spPr>
            <a:xfrm>
              <a:off x="2590800" y="3619500"/>
              <a:ext cx="609600" cy="60960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400">
                <a:solidFill>
                  <a:schemeClr val="bg1"/>
                </a:solidFill>
              </a:endParaRPr>
            </a:p>
          </p:txBody>
        </p:sp>
        <p:sp>
          <p:nvSpPr>
            <p:cNvPr id="10" name="Rectangle 9"/>
            <p:cNvSpPr/>
            <p:nvPr>
              <p:custDataLst>
                <p:tags r:id="rId7"/>
              </p:custDataLst>
            </p:nvPr>
          </p:nvSpPr>
          <p:spPr>
            <a:xfrm>
              <a:off x="1981200" y="4229100"/>
              <a:ext cx="609600" cy="60960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400">
                <a:solidFill>
                  <a:schemeClr val="bg1"/>
                </a:solidFill>
              </a:endParaRPr>
            </a:p>
          </p:txBody>
        </p:sp>
        <p:sp>
          <p:nvSpPr>
            <p:cNvPr id="11" name="Rectangle 10"/>
            <p:cNvSpPr/>
            <p:nvPr>
              <p:custDataLst>
                <p:tags r:id="rId8"/>
              </p:custDataLst>
            </p:nvPr>
          </p:nvSpPr>
          <p:spPr>
            <a:xfrm>
              <a:off x="2590800" y="4229100"/>
              <a:ext cx="609600" cy="60960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400">
                <a:solidFill>
                  <a:schemeClr val="bg1"/>
                </a:solidFill>
              </a:endParaRPr>
            </a:p>
          </p:txBody>
        </p:sp>
        <p:sp>
          <p:nvSpPr>
            <p:cNvPr id="12" name="Oval 11"/>
            <p:cNvSpPr/>
            <p:nvPr>
              <p:custDataLst>
                <p:tags r:id="rId9"/>
              </p:custDataLst>
            </p:nvPr>
          </p:nvSpPr>
          <p:spPr>
            <a:xfrm>
              <a:off x="2514600" y="4152900"/>
              <a:ext cx="152400" cy="152400"/>
            </a:xfrm>
            <a:prstGeom prst="ellipse">
              <a:avLst/>
            </a:prstGeom>
            <a:solidFill>
              <a:srgbClr val="FF5400"/>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sz="2400">
                <a:solidFill>
                  <a:schemeClr val="bg1"/>
                </a:solidFill>
              </a:endParaRPr>
            </a:p>
          </p:txBody>
        </p:sp>
        <p:sp>
          <p:nvSpPr>
            <p:cNvPr id="13" name="Oval 12"/>
            <p:cNvSpPr/>
            <p:nvPr>
              <p:custDataLst>
                <p:tags r:id="rId10"/>
              </p:custDataLst>
            </p:nvPr>
          </p:nvSpPr>
          <p:spPr>
            <a:xfrm>
              <a:off x="3124200" y="4152900"/>
              <a:ext cx="152400" cy="152400"/>
            </a:xfrm>
            <a:prstGeom prst="ellipse">
              <a:avLst/>
            </a:prstGeom>
            <a:solidFill>
              <a:schemeClr val="accent2"/>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sz="2400">
                <a:solidFill>
                  <a:schemeClr val="bg1"/>
                </a:solidFill>
              </a:endParaRPr>
            </a:p>
          </p:txBody>
        </p:sp>
        <p:sp>
          <p:nvSpPr>
            <p:cNvPr id="14" name="Oval 13"/>
            <p:cNvSpPr/>
            <p:nvPr>
              <p:custDataLst>
                <p:tags r:id="rId11"/>
              </p:custDataLst>
            </p:nvPr>
          </p:nvSpPr>
          <p:spPr>
            <a:xfrm>
              <a:off x="2514600" y="4762500"/>
              <a:ext cx="152400" cy="152400"/>
            </a:xfrm>
            <a:prstGeom prst="ellipse">
              <a:avLst/>
            </a:prstGeom>
            <a:solidFill>
              <a:schemeClr val="accent2"/>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sz="2400">
                <a:solidFill>
                  <a:schemeClr val="bg1"/>
                </a:solidFill>
              </a:endParaRPr>
            </a:p>
          </p:txBody>
        </p:sp>
        <p:sp>
          <p:nvSpPr>
            <p:cNvPr id="15" name="Oval 14"/>
            <p:cNvSpPr/>
            <p:nvPr>
              <p:custDataLst>
                <p:tags r:id="rId12"/>
              </p:custDataLst>
            </p:nvPr>
          </p:nvSpPr>
          <p:spPr>
            <a:xfrm>
              <a:off x="2514600" y="3543300"/>
              <a:ext cx="152400" cy="152400"/>
            </a:xfrm>
            <a:prstGeom prst="ellipse">
              <a:avLst/>
            </a:prstGeom>
            <a:solidFill>
              <a:schemeClr val="accent2"/>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sz="2400">
                <a:solidFill>
                  <a:schemeClr val="bg1"/>
                </a:solidFill>
              </a:endParaRPr>
            </a:p>
          </p:txBody>
        </p:sp>
        <p:sp>
          <p:nvSpPr>
            <p:cNvPr id="16" name="Oval 15"/>
            <p:cNvSpPr/>
            <p:nvPr>
              <p:custDataLst>
                <p:tags r:id="rId13"/>
              </p:custDataLst>
            </p:nvPr>
          </p:nvSpPr>
          <p:spPr>
            <a:xfrm>
              <a:off x="1905000" y="4152900"/>
              <a:ext cx="152400" cy="152400"/>
            </a:xfrm>
            <a:prstGeom prst="ellipse">
              <a:avLst/>
            </a:prstGeom>
            <a:solidFill>
              <a:schemeClr val="accent2"/>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sz="2400">
                <a:solidFill>
                  <a:schemeClr val="bg1"/>
                </a:solidFill>
              </a:endParaRPr>
            </a:p>
          </p:txBody>
        </p:sp>
        <p:sp>
          <p:nvSpPr>
            <p:cNvPr id="17" name="TextBox 16"/>
            <p:cNvSpPr txBox="1"/>
            <p:nvPr>
              <p:custDataLst>
                <p:tags r:id="rId14"/>
              </p:custDataLst>
            </p:nvPr>
          </p:nvSpPr>
          <p:spPr>
            <a:xfrm>
              <a:off x="2532348" y="4300835"/>
              <a:ext cx="907621" cy="461665"/>
            </a:xfrm>
            <a:prstGeom prst="rect">
              <a:avLst/>
            </a:prstGeom>
            <a:noFill/>
          </p:spPr>
          <p:txBody>
            <a:bodyPr wrap="none" rtlCol="0">
              <a:spAutoFit/>
            </a:bodyPr>
            <a:lstStyle/>
            <a:p>
              <a:r>
                <a:rPr lang="en-US" sz="2400">
                  <a:solidFill>
                    <a:schemeClr val="bg1"/>
                  </a:solidFill>
                  <a:latin typeface="Trebuchet MS" pitchFamily="34" charset="0"/>
                </a:rPr>
                <a:t>A(</a:t>
              </a:r>
              <a:r>
                <a:rPr lang="en-US" sz="2400" err="1">
                  <a:solidFill>
                    <a:schemeClr val="bg1"/>
                  </a:solidFill>
                  <a:latin typeface="Trebuchet MS" pitchFamily="34" charset="0"/>
                </a:rPr>
                <a:t>i,j</a:t>
              </a:r>
              <a:r>
                <a:rPr lang="en-US" sz="2400">
                  <a:solidFill>
                    <a:schemeClr val="bg1"/>
                  </a:solidFill>
                  <a:latin typeface="Trebuchet MS" pitchFamily="34" charset="0"/>
                </a:rPr>
                <a:t>)</a:t>
              </a:r>
            </a:p>
          </p:txBody>
        </p:sp>
        <p:sp>
          <p:nvSpPr>
            <p:cNvPr id="18" name="TextBox 17"/>
            <p:cNvSpPr txBox="1"/>
            <p:nvPr>
              <p:custDataLst>
                <p:tags r:id="rId15"/>
              </p:custDataLst>
            </p:nvPr>
          </p:nvSpPr>
          <p:spPr>
            <a:xfrm>
              <a:off x="3405835" y="3998267"/>
              <a:ext cx="1231427" cy="461665"/>
            </a:xfrm>
            <a:prstGeom prst="rect">
              <a:avLst/>
            </a:prstGeom>
            <a:noFill/>
          </p:spPr>
          <p:txBody>
            <a:bodyPr wrap="none" rtlCol="0">
              <a:spAutoFit/>
            </a:bodyPr>
            <a:lstStyle/>
            <a:p>
              <a:r>
                <a:rPr lang="en-US" sz="2400">
                  <a:solidFill>
                    <a:schemeClr val="bg1"/>
                  </a:solidFill>
                  <a:latin typeface="Trebuchet MS" pitchFamily="34" charset="0"/>
                </a:rPr>
                <a:t>A(i+1,j)</a:t>
              </a:r>
            </a:p>
          </p:txBody>
        </p:sp>
        <p:sp>
          <p:nvSpPr>
            <p:cNvPr id="19" name="TextBox 18"/>
            <p:cNvSpPr txBox="1"/>
            <p:nvPr>
              <p:custDataLst>
                <p:tags r:id="rId16"/>
              </p:custDataLst>
            </p:nvPr>
          </p:nvSpPr>
          <p:spPr>
            <a:xfrm>
              <a:off x="786278" y="3998267"/>
              <a:ext cx="1183337" cy="461665"/>
            </a:xfrm>
            <a:prstGeom prst="rect">
              <a:avLst/>
            </a:prstGeom>
            <a:noFill/>
          </p:spPr>
          <p:txBody>
            <a:bodyPr wrap="none" rtlCol="0">
              <a:spAutoFit/>
            </a:bodyPr>
            <a:lstStyle/>
            <a:p>
              <a:r>
                <a:rPr lang="en-US" sz="2400">
                  <a:solidFill>
                    <a:schemeClr val="bg1"/>
                  </a:solidFill>
                  <a:latin typeface="Trebuchet MS" pitchFamily="34" charset="0"/>
                </a:rPr>
                <a:t>A(i-1,j)</a:t>
              </a:r>
            </a:p>
          </p:txBody>
        </p:sp>
        <p:sp>
          <p:nvSpPr>
            <p:cNvPr id="20" name="TextBox 19"/>
            <p:cNvSpPr txBox="1"/>
            <p:nvPr>
              <p:custDataLst>
                <p:tags r:id="rId17"/>
              </p:custDataLst>
            </p:nvPr>
          </p:nvSpPr>
          <p:spPr>
            <a:xfrm>
              <a:off x="1999130" y="4934072"/>
              <a:ext cx="1183337" cy="461665"/>
            </a:xfrm>
            <a:prstGeom prst="rect">
              <a:avLst/>
            </a:prstGeom>
            <a:noFill/>
          </p:spPr>
          <p:txBody>
            <a:bodyPr wrap="none" rtlCol="0">
              <a:spAutoFit/>
            </a:bodyPr>
            <a:lstStyle/>
            <a:p>
              <a:r>
                <a:rPr lang="en-US" sz="2400">
                  <a:solidFill>
                    <a:schemeClr val="bg1"/>
                  </a:solidFill>
                  <a:latin typeface="Trebuchet MS" pitchFamily="34" charset="0"/>
                </a:rPr>
                <a:t>A(i,j-1)</a:t>
              </a:r>
            </a:p>
          </p:txBody>
        </p:sp>
        <p:sp>
          <p:nvSpPr>
            <p:cNvPr id="21" name="TextBox 20"/>
            <p:cNvSpPr txBox="1"/>
            <p:nvPr>
              <p:custDataLst>
                <p:tags r:id="rId18"/>
              </p:custDataLst>
            </p:nvPr>
          </p:nvSpPr>
          <p:spPr>
            <a:xfrm>
              <a:off x="1975086" y="3072884"/>
              <a:ext cx="1231427" cy="461665"/>
            </a:xfrm>
            <a:prstGeom prst="rect">
              <a:avLst/>
            </a:prstGeom>
            <a:noFill/>
          </p:spPr>
          <p:txBody>
            <a:bodyPr wrap="none" rtlCol="0">
              <a:spAutoFit/>
            </a:bodyPr>
            <a:lstStyle/>
            <a:p>
              <a:r>
                <a:rPr lang="en-US" sz="2400">
                  <a:solidFill>
                    <a:schemeClr val="bg1"/>
                  </a:solidFill>
                  <a:latin typeface="Trebuchet MS" pitchFamily="34" charset="0"/>
                </a:rPr>
                <a:t>A(i,j+1)</a:t>
              </a:r>
            </a:p>
          </p:txBody>
        </p:sp>
      </p:grpSp>
      <mc:AlternateContent xmlns:mc="http://schemas.openxmlformats.org/markup-compatibility/2006" xmlns:a14="http://schemas.microsoft.com/office/drawing/2010/main">
        <mc:Choice Requires="a14">
          <p:sp>
            <p:nvSpPr>
              <p:cNvPr id="22" name="TextBox 21"/>
              <p:cNvSpPr txBox="1"/>
              <p:nvPr>
                <p:custDataLst>
                  <p:tags r:id="rId4"/>
                </p:custDataLst>
              </p:nvPr>
            </p:nvSpPr>
            <p:spPr>
              <a:xfrm>
                <a:off x="3219330" y="4445929"/>
                <a:ext cx="7558031" cy="68762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000" i="1" smtClean="0">
                              <a:solidFill>
                                <a:schemeClr val="bg1"/>
                              </a:solidFill>
                              <a:latin typeface="Cambria Math" panose="02040503050406030204" pitchFamily="18" charset="0"/>
                            </a:rPr>
                          </m:ctrlPr>
                        </m:sSubPr>
                        <m:e>
                          <m:r>
                            <a:rPr lang="en-US" sz="2000" i="1">
                              <a:solidFill>
                                <a:schemeClr val="bg1"/>
                              </a:solidFill>
                              <a:latin typeface="Cambria Math"/>
                            </a:rPr>
                            <m:t>𝐴</m:t>
                          </m:r>
                        </m:e>
                        <m:sub>
                          <m:r>
                            <a:rPr lang="en-US" sz="2000" i="1">
                              <a:solidFill>
                                <a:schemeClr val="bg1"/>
                              </a:solidFill>
                              <a:latin typeface="Cambria Math"/>
                            </a:rPr>
                            <m:t>𝑘</m:t>
                          </m:r>
                          <m:r>
                            <a:rPr lang="en-US" sz="2000" b="0" i="1" smtClean="0">
                              <a:solidFill>
                                <a:schemeClr val="bg1"/>
                              </a:solidFill>
                              <a:latin typeface="Cambria Math"/>
                            </a:rPr>
                            <m:t>+1</m:t>
                          </m:r>
                        </m:sub>
                      </m:sSub>
                      <m:d>
                        <m:dPr>
                          <m:ctrlPr>
                            <a:rPr lang="en-US" sz="2000" b="0" i="1" smtClean="0">
                              <a:solidFill>
                                <a:schemeClr val="bg1"/>
                              </a:solidFill>
                              <a:latin typeface="Cambria Math" panose="02040503050406030204" pitchFamily="18" charset="0"/>
                            </a:rPr>
                          </m:ctrlPr>
                        </m:dPr>
                        <m:e>
                          <m:r>
                            <a:rPr lang="en-US" sz="2000" b="0" i="1" smtClean="0">
                              <a:solidFill>
                                <a:schemeClr val="bg1"/>
                              </a:solidFill>
                              <a:latin typeface="Cambria Math"/>
                            </a:rPr>
                            <m:t>𝑖</m:t>
                          </m:r>
                          <m:r>
                            <a:rPr lang="en-US" sz="2000" b="0" i="1" smtClean="0">
                              <a:solidFill>
                                <a:schemeClr val="bg1"/>
                              </a:solidFill>
                              <a:latin typeface="Cambria Math"/>
                            </a:rPr>
                            <m:t>,</m:t>
                          </m:r>
                          <m:r>
                            <a:rPr lang="en-US" sz="2000" b="0" i="1" smtClean="0">
                              <a:solidFill>
                                <a:schemeClr val="bg1"/>
                              </a:solidFill>
                              <a:latin typeface="Cambria Math"/>
                            </a:rPr>
                            <m:t>𝑗</m:t>
                          </m:r>
                        </m:e>
                      </m:d>
                      <m:r>
                        <a:rPr lang="en-US" sz="2000" b="0" i="1" smtClean="0">
                          <a:solidFill>
                            <a:schemeClr val="bg1"/>
                          </a:solidFill>
                          <a:latin typeface="Cambria Math"/>
                        </a:rPr>
                        <m:t>=</m:t>
                      </m:r>
                      <m:f>
                        <m:fPr>
                          <m:ctrlPr>
                            <a:rPr lang="en-US" sz="2000" b="0" i="1" smtClean="0">
                              <a:solidFill>
                                <a:schemeClr val="bg1"/>
                              </a:solidFill>
                              <a:latin typeface="Cambria Math" panose="02040503050406030204" pitchFamily="18" charset="0"/>
                            </a:rPr>
                          </m:ctrlPr>
                        </m:fPr>
                        <m:num>
                          <m:sSub>
                            <m:sSubPr>
                              <m:ctrlPr>
                                <a:rPr lang="en-US" sz="2000" b="0" i="1" smtClean="0">
                                  <a:solidFill>
                                    <a:schemeClr val="bg1"/>
                                  </a:solidFill>
                                  <a:latin typeface="Cambria Math" panose="02040503050406030204" pitchFamily="18" charset="0"/>
                                </a:rPr>
                              </m:ctrlPr>
                            </m:sSubPr>
                            <m:e>
                              <m:r>
                                <a:rPr lang="en-US" sz="2000" b="0" i="1" smtClean="0">
                                  <a:solidFill>
                                    <a:schemeClr val="bg1"/>
                                  </a:solidFill>
                                  <a:latin typeface="Cambria Math"/>
                                </a:rPr>
                                <m:t>𝐴</m:t>
                              </m:r>
                            </m:e>
                            <m:sub>
                              <m:r>
                                <a:rPr lang="en-US" sz="2000" b="0" i="1" smtClean="0">
                                  <a:solidFill>
                                    <a:schemeClr val="bg1"/>
                                  </a:solidFill>
                                  <a:latin typeface="Cambria Math"/>
                                </a:rPr>
                                <m:t>𝑘</m:t>
                              </m:r>
                            </m:sub>
                          </m:sSub>
                          <m:r>
                            <a:rPr lang="en-US" sz="2000" b="0" i="1" smtClean="0">
                              <a:solidFill>
                                <a:schemeClr val="bg1"/>
                              </a:solidFill>
                              <a:latin typeface="Cambria Math"/>
                            </a:rPr>
                            <m:t>(</m:t>
                          </m:r>
                          <m:r>
                            <a:rPr lang="en-US" sz="2000" b="0" i="1" smtClean="0">
                              <a:solidFill>
                                <a:schemeClr val="bg1"/>
                              </a:solidFill>
                              <a:latin typeface="Cambria Math"/>
                            </a:rPr>
                            <m:t>𝑖</m:t>
                          </m:r>
                          <m:r>
                            <a:rPr lang="en-US" sz="2000" b="0" i="1" smtClean="0">
                              <a:solidFill>
                                <a:schemeClr val="bg1"/>
                              </a:solidFill>
                              <a:latin typeface="Cambria Math"/>
                            </a:rPr>
                            <m:t>−1,</m:t>
                          </m:r>
                          <m:r>
                            <a:rPr lang="en-US" sz="2000" b="0" i="1" smtClean="0">
                              <a:solidFill>
                                <a:schemeClr val="bg1"/>
                              </a:solidFill>
                              <a:latin typeface="Cambria Math"/>
                            </a:rPr>
                            <m:t>𝑗</m:t>
                          </m:r>
                          <m:r>
                            <a:rPr lang="en-US" sz="2000" b="0" i="1" smtClean="0">
                              <a:solidFill>
                                <a:schemeClr val="bg1"/>
                              </a:solidFill>
                              <a:latin typeface="Cambria Math"/>
                            </a:rPr>
                            <m:t>)+</m:t>
                          </m:r>
                          <m:sSub>
                            <m:sSubPr>
                              <m:ctrlPr>
                                <a:rPr lang="en-US" sz="2000" i="1">
                                  <a:solidFill>
                                    <a:schemeClr val="bg1"/>
                                  </a:solidFill>
                                  <a:latin typeface="Cambria Math" panose="02040503050406030204" pitchFamily="18" charset="0"/>
                                </a:rPr>
                              </m:ctrlPr>
                            </m:sSubPr>
                            <m:e>
                              <m:r>
                                <a:rPr lang="en-US" sz="2000" i="1">
                                  <a:solidFill>
                                    <a:schemeClr val="bg1"/>
                                  </a:solidFill>
                                  <a:latin typeface="Cambria Math"/>
                                </a:rPr>
                                <m:t>𝐴</m:t>
                              </m:r>
                            </m:e>
                            <m:sub>
                              <m:r>
                                <a:rPr lang="en-US" sz="2000" i="1">
                                  <a:solidFill>
                                    <a:schemeClr val="bg1"/>
                                  </a:solidFill>
                                  <a:latin typeface="Cambria Math"/>
                                </a:rPr>
                                <m:t>𝑘</m:t>
                              </m:r>
                            </m:sub>
                          </m:sSub>
                          <m:d>
                            <m:dPr>
                              <m:ctrlPr>
                                <a:rPr lang="en-US" sz="2000" i="1">
                                  <a:solidFill>
                                    <a:schemeClr val="bg1"/>
                                  </a:solidFill>
                                  <a:latin typeface="Cambria Math" panose="02040503050406030204" pitchFamily="18" charset="0"/>
                                </a:rPr>
                              </m:ctrlPr>
                            </m:dPr>
                            <m:e>
                              <m:r>
                                <a:rPr lang="en-US" sz="2000" i="1">
                                  <a:solidFill>
                                    <a:schemeClr val="bg1"/>
                                  </a:solidFill>
                                  <a:latin typeface="Cambria Math"/>
                                </a:rPr>
                                <m:t>𝑖</m:t>
                              </m:r>
                              <m:r>
                                <a:rPr lang="en-US" sz="2000" i="1">
                                  <a:solidFill>
                                    <a:schemeClr val="bg1"/>
                                  </a:solidFill>
                                  <a:latin typeface="Cambria Math"/>
                                </a:rPr>
                                <m:t>+1,</m:t>
                              </m:r>
                              <m:r>
                                <a:rPr lang="en-US" sz="2000" i="1">
                                  <a:solidFill>
                                    <a:schemeClr val="bg1"/>
                                  </a:solidFill>
                                  <a:latin typeface="Cambria Math"/>
                                </a:rPr>
                                <m:t>𝑗</m:t>
                              </m:r>
                            </m:e>
                          </m:d>
                          <m:r>
                            <a:rPr lang="en-US" sz="2000" i="1">
                              <a:solidFill>
                                <a:schemeClr val="bg1"/>
                              </a:solidFill>
                              <a:latin typeface="Cambria Math"/>
                            </a:rPr>
                            <m:t>+</m:t>
                          </m:r>
                          <m:sSub>
                            <m:sSubPr>
                              <m:ctrlPr>
                                <a:rPr lang="en-US" sz="2000" i="1">
                                  <a:solidFill>
                                    <a:schemeClr val="bg1"/>
                                  </a:solidFill>
                                  <a:latin typeface="Cambria Math" panose="02040503050406030204" pitchFamily="18" charset="0"/>
                                </a:rPr>
                              </m:ctrlPr>
                            </m:sSubPr>
                            <m:e>
                              <m:r>
                                <a:rPr lang="en-US" sz="2000" i="1">
                                  <a:solidFill>
                                    <a:schemeClr val="bg1"/>
                                  </a:solidFill>
                                  <a:latin typeface="Cambria Math"/>
                                </a:rPr>
                                <m:t>𝐴</m:t>
                              </m:r>
                            </m:e>
                            <m:sub>
                              <m:r>
                                <a:rPr lang="en-US" sz="2000" i="1">
                                  <a:solidFill>
                                    <a:schemeClr val="bg1"/>
                                  </a:solidFill>
                                  <a:latin typeface="Cambria Math"/>
                                </a:rPr>
                                <m:t>𝑘</m:t>
                              </m:r>
                            </m:sub>
                          </m:sSub>
                          <m:d>
                            <m:dPr>
                              <m:ctrlPr>
                                <a:rPr lang="en-US" sz="2000" i="1">
                                  <a:solidFill>
                                    <a:schemeClr val="bg1"/>
                                  </a:solidFill>
                                  <a:latin typeface="Cambria Math" panose="02040503050406030204" pitchFamily="18" charset="0"/>
                                </a:rPr>
                              </m:ctrlPr>
                            </m:dPr>
                            <m:e>
                              <m:r>
                                <a:rPr lang="en-US" sz="2000" i="1">
                                  <a:solidFill>
                                    <a:schemeClr val="bg1"/>
                                  </a:solidFill>
                                  <a:latin typeface="Cambria Math"/>
                                </a:rPr>
                                <m:t>𝑖</m:t>
                              </m:r>
                              <m:r>
                                <a:rPr lang="en-US" sz="2000" i="1">
                                  <a:solidFill>
                                    <a:schemeClr val="bg1"/>
                                  </a:solidFill>
                                  <a:latin typeface="Cambria Math"/>
                                </a:rPr>
                                <m:t>,</m:t>
                              </m:r>
                              <m:r>
                                <a:rPr lang="en-US" sz="2000" i="1">
                                  <a:solidFill>
                                    <a:schemeClr val="bg1"/>
                                  </a:solidFill>
                                  <a:latin typeface="Cambria Math"/>
                                </a:rPr>
                                <m:t>𝑗</m:t>
                              </m:r>
                              <m:r>
                                <a:rPr lang="en-US" sz="2000" i="1">
                                  <a:solidFill>
                                    <a:schemeClr val="bg1"/>
                                  </a:solidFill>
                                  <a:latin typeface="Cambria Math"/>
                                </a:rPr>
                                <m:t>−1</m:t>
                              </m:r>
                            </m:e>
                          </m:d>
                          <m:r>
                            <a:rPr lang="en-US" sz="2000" i="1">
                              <a:solidFill>
                                <a:schemeClr val="bg1"/>
                              </a:solidFill>
                              <a:latin typeface="Cambria Math"/>
                            </a:rPr>
                            <m:t>+</m:t>
                          </m:r>
                          <m:sSub>
                            <m:sSubPr>
                              <m:ctrlPr>
                                <a:rPr lang="en-US" sz="2000" b="0" i="1" smtClean="0">
                                  <a:solidFill>
                                    <a:schemeClr val="bg1"/>
                                  </a:solidFill>
                                  <a:latin typeface="Cambria Math" panose="02040503050406030204" pitchFamily="18" charset="0"/>
                                </a:rPr>
                              </m:ctrlPr>
                            </m:sSubPr>
                            <m:e>
                              <m:r>
                                <a:rPr lang="en-US" sz="2000" b="0" i="1" smtClean="0">
                                  <a:solidFill>
                                    <a:schemeClr val="bg1"/>
                                  </a:solidFill>
                                  <a:latin typeface="Cambria Math"/>
                                </a:rPr>
                                <m:t>𝐴</m:t>
                              </m:r>
                            </m:e>
                            <m:sub>
                              <m:r>
                                <a:rPr lang="en-US" sz="2000" b="0" i="1" smtClean="0">
                                  <a:solidFill>
                                    <a:schemeClr val="bg1"/>
                                  </a:solidFill>
                                  <a:latin typeface="Cambria Math"/>
                                </a:rPr>
                                <m:t>𝑘</m:t>
                              </m:r>
                            </m:sub>
                          </m:sSub>
                          <m:d>
                            <m:dPr>
                              <m:ctrlPr>
                                <a:rPr lang="en-US" sz="2000" i="1">
                                  <a:solidFill>
                                    <a:schemeClr val="bg1"/>
                                  </a:solidFill>
                                  <a:latin typeface="Cambria Math" panose="02040503050406030204" pitchFamily="18" charset="0"/>
                                </a:rPr>
                              </m:ctrlPr>
                            </m:dPr>
                            <m:e>
                              <m:r>
                                <a:rPr lang="en-US" sz="2000" i="1">
                                  <a:solidFill>
                                    <a:schemeClr val="bg1"/>
                                  </a:solidFill>
                                  <a:latin typeface="Cambria Math"/>
                                </a:rPr>
                                <m:t>𝑖</m:t>
                              </m:r>
                              <m:r>
                                <a:rPr lang="en-US" sz="2000" i="1">
                                  <a:solidFill>
                                    <a:schemeClr val="bg1"/>
                                  </a:solidFill>
                                  <a:latin typeface="Cambria Math"/>
                                </a:rPr>
                                <m:t>,</m:t>
                              </m:r>
                              <m:r>
                                <a:rPr lang="en-US" sz="2000" i="1">
                                  <a:solidFill>
                                    <a:schemeClr val="bg1"/>
                                  </a:solidFill>
                                  <a:latin typeface="Cambria Math"/>
                                </a:rPr>
                                <m:t>𝑗</m:t>
                              </m:r>
                              <m:r>
                                <a:rPr lang="en-US" sz="2000" i="1">
                                  <a:solidFill>
                                    <a:schemeClr val="bg1"/>
                                  </a:solidFill>
                                  <a:latin typeface="Cambria Math"/>
                                </a:rPr>
                                <m:t>+1</m:t>
                              </m:r>
                            </m:e>
                          </m:d>
                          <m:r>
                            <m:rPr>
                              <m:nor/>
                            </m:rPr>
                            <a:rPr lang="en-US" sz="2000" dirty="0">
                              <a:solidFill>
                                <a:schemeClr val="bg1"/>
                              </a:solidFill>
                            </a:rPr>
                            <m:t> </m:t>
                          </m:r>
                        </m:num>
                        <m:den>
                          <m:r>
                            <a:rPr lang="en-US" sz="2000" b="0" i="1" smtClean="0">
                              <a:solidFill>
                                <a:schemeClr val="bg1"/>
                              </a:solidFill>
                              <a:latin typeface="Cambria Math"/>
                            </a:rPr>
                            <m:t>4</m:t>
                          </m:r>
                        </m:den>
                      </m:f>
                    </m:oMath>
                  </m:oMathPara>
                </a14:m>
                <a:endParaRPr lang="en-US" sz="2000">
                  <a:solidFill>
                    <a:schemeClr val="bg1"/>
                  </a:solidFill>
                </a:endParaRPr>
              </a:p>
            </p:txBody>
          </p:sp>
        </mc:Choice>
        <mc:Fallback xmlns="">
          <p:sp>
            <p:nvSpPr>
              <p:cNvPr id="22" name="TextBox 21"/>
              <p:cNvSpPr txBox="1">
                <a:spLocks noRot="1" noChangeAspect="1" noMove="1" noResize="1" noEditPoints="1" noAdjustHandles="1" noChangeArrowheads="1" noChangeShapeType="1" noTextEdit="1"/>
              </p:cNvSpPr>
              <p:nvPr>
                <p:custDataLst>
                  <p:tags r:id="rId22"/>
                </p:custDataLst>
              </p:nvPr>
            </p:nvSpPr>
            <p:spPr>
              <a:xfrm>
                <a:off x="3219330" y="4445929"/>
                <a:ext cx="7558031" cy="687624"/>
              </a:xfrm>
              <a:prstGeom prst="rect">
                <a:avLst/>
              </a:prstGeom>
              <a:blipFill>
                <a:blip r:embed="rId2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5599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61721" y="196001"/>
            <a:ext cx="9976104" cy="590931"/>
          </a:xfrm>
        </p:spPr>
        <p:txBody>
          <a:bodyPr/>
          <a:lstStyle/>
          <a:p>
            <a:r>
              <a:rPr lang="en-US"/>
              <a:t>Jacobi Iteration: C Code</a:t>
            </a:r>
          </a:p>
        </p:txBody>
      </p:sp>
      <p:sp>
        <p:nvSpPr>
          <p:cNvPr id="3" name="Slide Number Placeholder 2"/>
          <p:cNvSpPr>
            <a:spLocks noGrp="1"/>
          </p:cNvSpPr>
          <p:nvPr>
            <p:ph type="sldNum" sz="quarter" idx="4294967295"/>
            <p:custDataLst>
              <p:tags r:id="rId2"/>
            </p:custDataLst>
          </p:nvPr>
        </p:nvSpPr>
        <p:spPr>
          <a:xfrm>
            <a:off x="8413750" y="5721350"/>
            <a:ext cx="2559050" cy="328613"/>
          </a:xfrm>
          <a:prstGeom prst="rect">
            <a:avLst/>
          </a:prstGeom>
        </p:spPr>
        <p:txBody>
          <a:bodyPr/>
          <a:lstStyle/>
          <a:p>
            <a:fld id="{703736F2-0E06-46EF-A0EB-2112417E9093}" type="slidenum">
              <a:rPr lang="en-US" smtClean="0"/>
              <a:t>16</a:t>
            </a:fld>
            <a:endParaRPr lang="en-US"/>
          </a:p>
        </p:txBody>
      </p:sp>
      <p:sp>
        <p:nvSpPr>
          <p:cNvPr id="4" name="TextBox 3"/>
          <p:cNvSpPr txBox="1"/>
          <p:nvPr>
            <p:custDataLst>
              <p:tags r:id="rId3"/>
            </p:custDataLst>
          </p:nvPr>
        </p:nvSpPr>
        <p:spPr>
          <a:xfrm>
            <a:off x="1041148" y="952500"/>
            <a:ext cx="9017251" cy="5047475"/>
          </a:xfrm>
          <a:prstGeom prst="rect">
            <a:avLst/>
          </a:prstGeom>
          <a:noFill/>
        </p:spPr>
        <p:txBody>
          <a:bodyPr wrap="square" lIns="91386" tIns="45690" rIns="91386" bIns="45690" rtlCol="0">
            <a:spAutoFit/>
          </a:bodyPr>
          <a:lstStyle/>
          <a:p>
            <a:r>
              <a:rPr lang="en-US" sz="1400" b="1" dirty="0">
                <a:solidFill>
                  <a:schemeClr val="bg1"/>
                </a:solidFill>
                <a:latin typeface="Courier New" pitchFamily="49" charset="0"/>
                <a:cs typeface="Courier New" pitchFamily="49" charset="0"/>
              </a:rPr>
              <a:t>while ( err &gt; </a:t>
            </a:r>
            <a:r>
              <a:rPr lang="en-US" sz="1400" b="1" dirty="0" err="1">
                <a:solidFill>
                  <a:schemeClr val="bg1"/>
                </a:solidFill>
                <a:latin typeface="Courier New" pitchFamily="49" charset="0"/>
                <a:cs typeface="Courier New" pitchFamily="49" charset="0"/>
              </a:rPr>
              <a:t>tol</a:t>
            </a:r>
            <a:r>
              <a:rPr lang="en-US" sz="1400" b="1" dirty="0">
                <a:solidFill>
                  <a:schemeClr val="bg1"/>
                </a:solidFill>
                <a:latin typeface="Courier New" pitchFamily="49" charset="0"/>
                <a:cs typeface="Courier New" pitchFamily="49" charset="0"/>
              </a:rPr>
              <a:t> &amp;&amp;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 &lt; </a:t>
            </a:r>
            <a:r>
              <a:rPr lang="en-US" sz="1400" b="1" dirty="0" err="1">
                <a:solidFill>
                  <a:schemeClr val="bg1"/>
                </a:solidFill>
                <a:latin typeface="Courier New" pitchFamily="49" charset="0"/>
                <a:cs typeface="Courier New" pitchFamily="49" charset="0"/>
              </a:rPr>
              <a:t>iter_max</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err=0.0;</a:t>
            </a:r>
          </a:p>
          <a:p>
            <a:endParaRPr lang="en-US" sz="1400" b="1" dirty="0">
              <a:solidFill>
                <a:schemeClr val="bg1"/>
              </a:solidFill>
              <a:latin typeface="Courier New" pitchFamily="49" charset="0"/>
              <a:cs typeface="Courier New" pitchFamily="49" charset="0"/>
            </a:endParaRP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for( int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for(int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0.25 * (A[j][i+1] + A[j][i-1] +</a:t>
            </a:r>
          </a:p>
          <a:p>
            <a:r>
              <a:rPr lang="en-US" sz="1400" b="1" dirty="0">
                <a:solidFill>
                  <a:schemeClr val="bg1"/>
                </a:solidFill>
                <a:latin typeface="Courier New" pitchFamily="49" charset="0"/>
                <a:cs typeface="Courier New" pitchFamily="49" charset="0"/>
              </a:rPr>
              <a:t>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err = max(err, abs(Anew[j][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endParaRPr lang="en-US" sz="1400" b="1" dirty="0">
              <a:solidFill>
                <a:schemeClr val="bg1"/>
              </a:solidFill>
              <a:latin typeface="Courier New" pitchFamily="49" charset="0"/>
              <a:cs typeface="Courier New" pitchFamily="49" charset="0"/>
            </a:endParaRP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for( int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 int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a:t>
            </a:r>
          </a:p>
        </p:txBody>
      </p:sp>
      <p:grpSp>
        <p:nvGrpSpPr>
          <p:cNvPr id="8" name="Group 7"/>
          <p:cNvGrpSpPr/>
          <p:nvPr>
            <p:custDataLst>
              <p:tags r:id="rId4"/>
            </p:custDataLst>
          </p:nvPr>
        </p:nvGrpSpPr>
        <p:grpSpPr>
          <a:xfrm>
            <a:off x="7467600" y="876300"/>
            <a:ext cx="3320210" cy="632778"/>
            <a:chOff x="5448061" y="680708"/>
            <a:chExt cx="3274841" cy="527315"/>
          </a:xfrm>
          <a:solidFill>
            <a:schemeClr val="tx2"/>
          </a:solidFill>
        </p:grpSpPr>
        <p:sp>
          <p:nvSpPr>
            <p:cNvPr id="10" name="Rounded Rectangle 9"/>
            <p:cNvSpPr/>
            <p:nvPr>
              <p:custDataLst>
                <p:tags r:id="rId17"/>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Iterate until converged</a:t>
              </a:r>
            </a:p>
          </p:txBody>
        </p:sp>
        <p:sp>
          <p:nvSpPr>
            <p:cNvPr id="12" name="AutoShape 14"/>
            <p:cNvSpPr>
              <a:spLocks noChangeArrowheads="1"/>
            </p:cNvSpPr>
            <p:nvPr>
              <p:custDataLst>
                <p:tags r:id="rId18"/>
              </p:custDataLst>
            </p:nvPr>
          </p:nvSpPr>
          <p:spPr bwMode="auto">
            <a:xfrm rot="5400000" flipV="1">
              <a:off x="5421454" y="855226"/>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grpSp>
        <p:nvGrpSpPr>
          <p:cNvPr id="13" name="Group 12"/>
          <p:cNvGrpSpPr/>
          <p:nvPr>
            <p:custDataLst>
              <p:tags r:id="rId5"/>
            </p:custDataLst>
          </p:nvPr>
        </p:nvGrpSpPr>
        <p:grpSpPr>
          <a:xfrm>
            <a:off x="7467601" y="1615122"/>
            <a:ext cx="3320209" cy="632778"/>
            <a:chOff x="5448061" y="680708"/>
            <a:chExt cx="3274841" cy="527315"/>
          </a:xfrm>
          <a:solidFill>
            <a:schemeClr val="tx2"/>
          </a:solidFill>
        </p:grpSpPr>
        <p:sp>
          <p:nvSpPr>
            <p:cNvPr id="14" name="Rounded Rectangle 13"/>
            <p:cNvSpPr/>
            <p:nvPr>
              <p:custDataLst>
                <p:tags r:id="rId15"/>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Iterate across matrix elements</a:t>
              </a:r>
            </a:p>
          </p:txBody>
        </p:sp>
        <p:sp>
          <p:nvSpPr>
            <p:cNvPr id="15" name="AutoShape 14"/>
            <p:cNvSpPr>
              <a:spLocks noChangeArrowheads="1"/>
            </p:cNvSpPr>
            <p:nvPr>
              <p:custDataLst>
                <p:tags r:id="rId16"/>
              </p:custDataLst>
            </p:nvPr>
          </p:nvSpPr>
          <p:spPr bwMode="auto">
            <a:xfrm rot="5400000" flipV="1">
              <a:off x="5421454" y="855226"/>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grpSp>
        <p:nvGrpSpPr>
          <p:cNvPr id="16" name="Group 15"/>
          <p:cNvGrpSpPr/>
          <p:nvPr>
            <p:custDataLst>
              <p:tags r:id="rId6"/>
            </p:custDataLst>
          </p:nvPr>
        </p:nvGrpSpPr>
        <p:grpSpPr>
          <a:xfrm>
            <a:off x="7467600" y="2377122"/>
            <a:ext cx="3320209" cy="632778"/>
            <a:chOff x="5448061" y="680708"/>
            <a:chExt cx="3274841" cy="527315"/>
          </a:xfrm>
          <a:solidFill>
            <a:schemeClr val="tx2"/>
          </a:solidFill>
        </p:grpSpPr>
        <p:sp>
          <p:nvSpPr>
            <p:cNvPr id="17" name="Rounded Rectangle 16"/>
            <p:cNvSpPr/>
            <p:nvPr>
              <p:custDataLst>
                <p:tags r:id="rId13"/>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Calculate new value from neighbors</a:t>
              </a:r>
            </a:p>
          </p:txBody>
        </p:sp>
        <p:sp>
          <p:nvSpPr>
            <p:cNvPr id="18" name="AutoShape 14"/>
            <p:cNvSpPr>
              <a:spLocks noChangeArrowheads="1"/>
            </p:cNvSpPr>
            <p:nvPr>
              <p:custDataLst>
                <p:tags r:id="rId14"/>
              </p:custDataLst>
            </p:nvPr>
          </p:nvSpPr>
          <p:spPr bwMode="auto">
            <a:xfrm rot="5400000" flipV="1">
              <a:off x="5421454" y="855226"/>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grpSp>
        <p:nvGrpSpPr>
          <p:cNvPr id="19" name="Group 18"/>
          <p:cNvGrpSpPr/>
          <p:nvPr>
            <p:custDataLst>
              <p:tags r:id="rId7"/>
            </p:custDataLst>
          </p:nvPr>
        </p:nvGrpSpPr>
        <p:grpSpPr>
          <a:xfrm>
            <a:off x="7467600" y="3139122"/>
            <a:ext cx="3320209" cy="632778"/>
            <a:chOff x="5448061" y="680708"/>
            <a:chExt cx="3274841" cy="527315"/>
          </a:xfrm>
          <a:solidFill>
            <a:schemeClr val="tx2"/>
          </a:solidFill>
        </p:grpSpPr>
        <p:sp>
          <p:nvSpPr>
            <p:cNvPr id="20" name="Rounded Rectangle 19"/>
            <p:cNvSpPr/>
            <p:nvPr>
              <p:custDataLst>
                <p:tags r:id="rId11"/>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Compute max error for convergence</a:t>
              </a:r>
            </a:p>
          </p:txBody>
        </p:sp>
        <p:sp>
          <p:nvSpPr>
            <p:cNvPr id="21" name="AutoShape 14"/>
            <p:cNvSpPr>
              <a:spLocks noChangeArrowheads="1"/>
            </p:cNvSpPr>
            <p:nvPr>
              <p:custDataLst>
                <p:tags r:id="rId12"/>
              </p:custDataLst>
            </p:nvPr>
          </p:nvSpPr>
          <p:spPr bwMode="auto">
            <a:xfrm rot="5400000" flipV="1">
              <a:off x="5421454" y="855226"/>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grpSp>
        <p:nvGrpSpPr>
          <p:cNvPr id="22" name="Group 21"/>
          <p:cNvGrpSpPr/>
          <p:nvPr>
            <p:custDataLst>
              <p:tags r:id="rId8"/>
            </p:custDataLst>
          </p:nvPr>
        </p:nvGrpSpPr>
        <p:grpSpPr>
          <a:xfrm>
            <a:off x="7467600" y="4381500"/>
            <a:ext cx="3320209" cy="632778"/>
            <a:chOff x="5448061" y="680708"/>
            <a:chExt cx="3274841" cy="527315"/>
          </a:xfrm>
          <a:solidFill>
            <a:schemeClr val="tx2"/>
          </a:solidFill>
        </p:grpSpPr>
        <p:sp>
          <p:nvSpPr>
            <p:cNvPr id="23" name="Rounded Rectangle 22"/>
            <p:cNvSpPr/>
            <p:nvPr>
              <p:custDataLst>
                <p:tags r:id="rId9"/>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Swap input/output arrays</a:t>
              </a:r>
            </a:p>
          </p:txBody>
        </p:sp>
        <p:sp>
          <p:nvSpPr>
            <p:cNvPr id="24" name="AutoShape 14"/>
            <p:cNvSpPr>
              <a:spLocks noChangeArrowheads="1"/>
            </p:cNvSpPr>
            <p:nvPr>
              <p:custDataLst>
                <p:tags r:id="rId10"/>
              </p:custDataLst>
            </p:nvPr>
          </p:nvSpPr>
          <p:spPr bwMode="auto">
            <a:xfrm rot="5400000" flipV="1">
              <a:off x="5421454" y="855226"/>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76B900"/>
                </a:solidFill>
                <a:latin typeface="Arial" charset="0"/>
                <a:ea typeface="MS PGothic" pitchFamily="34" charset="-128"/>
              </a:endParaRPr>
            </a:p>
          </p:txBody>
        </p:sp>
      </p:grpSp>
    </p:spTree>
    <p:extLst>
      <p:ext uri="{BB962C8B-B14F-4D97-AF65-F5344CB8AC3E}">
        <p14:creationId xmlns:p14="http://schemas.microsoft.com/office/powerpoint/2010/main" val="949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Profile-Driven Development</a:t>
            </a:r>
          </a:p>
        </p:txBody>
      </p:sp>
    </p:spTree>
    <p:extLst>
      <p:ext uri="{BB962C8B-B14F-4D97-AF65-F5344CB8AC3E}">
        <p14:creationId xmlns:p14="http://schemas.microsoft.com/office/powerpoint/2010/main" val="531812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B3B2A-136C-4DFF-82CE-26755384B5AE}"/>
              </a:ext>
            </a:extLst>
          </p:cNvPr>
          <p:cNvSpPr>
            <a:spLocks noGrp="1"/>
          </p:cNvSpPr>
          <p:nvPr>
            <p:ph type="title"/>
          </p:nvPr>
        </p:nvSpPr>
        <p:spPr>
          <a:xfrm>
            <a:off x="476791" y="661226"/>
            <a:ext cx="9976104" cy="590931"/>
          </a:xfrm>
        </p:spPr>
        <p:txBody>
          <a:bodyPr/>
          <a:lstStyle/>
          <a:p>
            <a:r>
              <a:rPr lang="en-US" dirty="0" err="1"/>
              <a:t>Openacc</a:t>
            </a:r>
            <a:r>
              <a:rPr lang="en-US" dirty="0"/>
              <a:t> development CYCLE</a:t>
            </a:r>
          </a:p>
        </p:txBody>
      </p:sp>
      <p:sp>
        <p:nvSpPr>
          <p:cNvPr id="36" name="Content Placeholder 2">
            <a:extLst>
              <a:ext uri="{FF2B5EF4-FFF2-40B4-BE49-F238E27FC236}">
                <a16:creationId xmlns:a16="http://schemas.microsoft.com/office/drawing/2014/main" id="{F08C992F-DADC-4FDE-9A67-E080B1713C90}"/>
              </a:ext>
            </a:extLst>
          </p:cNvPr>
          <p:cNvSpPr txBox="1">
            <a:spLocks/>
          </p:cNvSpPr>
          <p:nvPr/>
        </p:nvSpPr>
        <p:spPr>
          <a:xfrm>
            <a:off x="436740" y="1304586"/>
            <a:ext cx="4583834" cy="4096574"/>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b="1" kern="0" dirty="0"/>
              <a:t>Analyze</a:t>
            </a:r>
            <a:r>
              <a:rPr lang="en-US" kern="0" dirty="0"/>
              <a:t> your code to determine most likely places needing parallelization or optimization.</a:t>
            </a:r>
          </a:p>
          <a:p>
            <a:pPr defTabSz="914400"/>
            <a:r>
              <a:rPr lang="en-US" b="1" kern="0" dirty="0"/>
              <a:t>Parallelize</a:t>
            </a:r>
            <a:r>
              <a:rPr lang="en-US" kern="0" dirty="0"/>
              <a:t> your code by starting with the most time consuming parts and check for correctness.</a:t>
            </a:r>
          </a:p>
          <a:p>
            <a:pPr defTabSz="914400"/>
            <a:r>
              <a:rPr lang="en-US" b="1" kern="0" dirty="0"/>
              <a:t>Optimize</a:t>
            </a:r>
            <a:r>
              <a:rPr lang="en-US" kern="0" dirty="0"/>
              <a:t> your code to improve observed speed-up from parallelization.</a:t>
            </a:r>
          </a:p>
        </p:txBody>
      </p:sp>
      <p:sp>
        <p:nvSpPr>
          <p:cNvPr id="24" name="Rectangle: Rounded Corners 23">
            <a:extLst>
              <a:ext uri="{FF2B5EF4-FFF2-40B4-BE49-F238E27FC236}">
                <a16:creationId xmlns:a16="http://schemas.microsoft.com/office/drawing/2014/main" id="{8CEAD419-5EBA-45C4-A4E6-04B41BE5CC1D}"/>
              </a:ext>
            </a:extLst>
          </p:cNvPr>
          <p:cNvSpPr/>
          <p:nvPr/>
        </p:nvSpPr>
        <p:spPr>
          <a:xfrm>
            <a:off x="7297484" y="1415114"/>
            <a:ext cx="1828800" cy="92528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Analyze</a:t>
            </a:r>
          </a:p>
        </p:txBody>
      </p:sp>
      <p:sp>
        <p:nvSpPr>
          <p:cNvPr id="25" name="Rectangle: Rounded Corners 24">
            <a:extLst>
              <a:ext uri="{FF2B5EF4-FFF2-40B4-BE49-F238E27FC236}">
                <a16:creationId xmlns:a16="http://schemas.microsoft.com/office/drawing/2014/main" id="{900DA8C1-85F4-4E54-83FC-360C03823AC6}"/>
              </a:ext>
            </a:extLst>
          </p:cNvPr>
          <p:cNvSpPr/>
          <p:nvPr/>
        </p:nvSpPr>
        <p:spPr>
          <a:xfrm>
            <a:off x="8829934" y="4138214"/>
            <a:ext cx="1828800" cy="92528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Parallelize</a:t>
            </a:r>
          </a:p>
        </p:txBody>
      </p:sp>
      <p:sp>
        <p:nvSpPr>
          <p:cNvPr id="26" name="Rectangle: Rounded Corners 25">
            <a:extLst>
              <a:ext uri="{FF2B5EF4-FFF2-40B4-BE49-F238E27FC236}">
                <a16:creationId xmlns:a16="http://schemas.microsoft.com/office/drawing/2014/main" id="{754CA06C-E29E-4F3E-A342-DDC272D8E1DA}"/>
              </a:ext>
            </a:extLst>
          </p:cNvPr>
          <p:cNvSpPr/>
          <p:nvPr/>
        </p:nvSpPr>
        <p:spPr>
          <a:xfrm>
            <a:off x="5598732" y="4155632"/>
            <a:ext cx="1828800" cy="92528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Optimize</a:t>
            </a:r>
          </a:p>
        </p:txBody>
      </p:sp>
      <p:sp>
        <p:nvSpPr>
          <p:cNvPr id="27" name="Freeform: Shape 26">
            <a:extLst>
              <a:ext uri="{FF2B5EF4-FFF2-40B4-BE49-F238E27FC236}">
                <a16:creationId xmlns:a16="http://schemas.microsoft.com/office/drawing/2014/main" id="{E8E59A6B-CB3D-4BEB-A041-000CD62343A4}"/>
              </a:ext>
            </a:extLst>
          </p:cNvPr>
          <p:cNvSpPr/>
          <p:nvPr/>
        </p:nvSpPr>
        <p:spPr>
          <a:xfrm rot="20818421">
            <a:off x="6088527" y="2325815"/>
            <a:ext cx="1288832" cy="1571652"/>
          </a:xfrm>
          <a:custGeom>
            <a:avLst/>
            <a:gdLst>
              <a:gd name="connsiteX0" fmla="*/ 884875 w 1288832"/>
              <a:gd name="connsiteY0" fmla="*/ 0 h 1571652"/>
              <a:gd name="connsiteX1" fmla="*/ 1068376 w 1288832"/>
              <a:gd name="connsiteY1" fmla="*/ 92289 h 1571652"/>
              <a:gd name="connsiteX2" fmla="*/ 1079389 w 1288832"/>
              <a:gd name="connsiteY2" fmla="*/ 87482 h 1571652"/>
              <a:gd name="connsiteX3" fmla="*/ 1079389 w 1288832"/>
              <a:gd name="connsiteY3" fmla="*/ 97827 h 1571652"/>
              <a:gd name="connsiteX4" fmla="*/ 1288832 w 1288832"/>
              <a:gd name="connsiteY4" fmla="*/ 203163 h 1571652"/>
              <a:gd name="connsiteX5" fmla="*/ 1119629 w 1288832"/>
              <a:gd name="connsiteY5" fmla="*/ 622480 h 1571652"/>
              <a:gd name="connsiteX6" fmla="*/ 1073224 w 1288832"/>
              <a:gd name="connsiteY6" fmla="*/ 499431 h 1571652"/>
              <a:gd name="connsiteX7" fmla="*/ 944825 w 1288832"/>
              <a:gd name="connsiteY7" fmla="*/ 589703 h 1571652"/>
              <a:gd name="connsiteX8" fmla="*/ 372840 w 1288832"/>
              <a:gd name="connsiteY8" fmla="*/ 1496162 h 1571652"/>
              <a:gd name="connsiteX9" fmla="*/ 359891 w 1288832"/>
              <a:gd name="connsiteY9" fmla="*/ 1571652 h 1571652"/>
              <a:gd name="connsiteX10" fmla="*/ 0 w 1288832"/>
              <a:gd name="connsiteY10" fmla="*/ 1549556 h 1571652"/>
              <a:gd name="connsiteX11" fmla="*/ 33530 w 1288832"/>
              <a:gd name="connsiteY11" fmla="*/ 1373106 h 1571652"/>
              <a:gd name="connsiteX12" fmla="*/ 724157 w 1288832"/>
              <a:gd name="connsiteY12" fmla="*/ 307262 h 1571652"/>
              <a:gd name="connsiteX13" fmla="*/ 886993 w 1288832"/>
              <a:gd name="connsiteY13" fmla="*/ 192780 h 1571652"/>
              <a:gd name="connsiteX14" fmla="*/ 945239 w 1288832"/>
              <a:gd name="connsiteY14" fmla="*/ 160063 h 157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88832" h="1571652">
                <a:moveTo>
                  <a:pt x="884875" y="0"/>
                </a:moveTo>
                <a:lnTo>
                  <a:pt x="1068376" y="92289"/>
                </a:lnTo>
                <a:lnTo>
                  <a:pt x="1079389" y="87482"/>
                </a:lnTo>
                <a:lnTo>
                  <a:pt x="1079389" y="97827"/>
                </a:lnTo>
                <a:lnTo>
                  <a:pt x="1288832" y="203163"/>
                </a:lnTo>
                <a:lnTo>
                  <a:pt x="1119629" y="622480"/>
                </a:lnTo>
                <a:lnTo>
                  <a:pt x="1073224" y="499431"/>
                </a:lnTo>
                <a:lnTo>
                  <a:pt x="944825" y="589703"/>
                </a:lnTo>
                <a:cubicBezTo>
                  <a:pt x="642858" y="825625"/>
                  <a:pt x="449578" y="1149100"/>
                  <a:pt x="372840" y="1496162"/>
                </a:cubicBezTo>
                <a:lnTo>
                  <a:pt x="359891" y="1571652"/>
                </a:lnTo>
                <a:lnTo>
                  <a:pt x="0" y="1549556"/>
                </a:lnTo>
                <a:lnTo>
                  <a:pt x="33530" y="1373106"/>
                </a:lnTo>
                <a:cubicBezTo>
                  <a:pt x="134081" y="964893"/>
                  <a:pt x="367168" y="586172"/>
                  <a:pt x="724157" y="307262"/>
                </a:cubicBezTo>
                <a:cubicBezTo>
                  <a:pt x="777044" y="265943"/>
                  <a:pt x="831399" y="227791"/>
                  <a:pt x="886993" y="192780"/>
                </a:cubicBezTo>
                <a:lnTo>
                  <a:pt x="945239" y="16006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D1BB1129-EDB2-4AD1-9696-250A60B39D44}"/>
              </a:ext>
            </a:extLst>
          </p:cNvPr>
          <p:cNvSpPr/>
          <p:nvPr/>
        </p:nvSpPr>
        <p:spPr>
          <a:xfrm rot="7680000">
            <a:off x="7368946" y="4552255"/>
            <a:ext cx="1530904" cy="1775769"/>
          </a:xfrm>
          <a:custGeom>
            <a:avLst/>
            <a:gdLst>
              <a:gd name="connsiteX0" fmla="*/ 0 w 1530904"/>
              <a:gd name="connsiteY0" fmla="*/ 376323 h 1775769"/>
              <a:gd name="connsiteX1" fmla="*/ 0 w 1530904"/>
              <a:gd name="connsiteY1" fmla="*/ 195347 h 1775769"/>
              <a:gd name="connsiteX2" fmla="*/ 1 w 1530904"/>
              <a:gd name="connsiteY2" fmla="*/ 195347 h 1775769"/>
              <a:gd name="connsiteX3" fmla="*/ 1 w 1530904"/>
              <a:gd name="connsiteY3" fmla="*/ 0 h 1775769"/>
              <a:gd name="connsiteX4" fmla="*/ 9059 w 1530904"/>
              <a:gd name="connsiteY4" fmla="*/ 2463 h 1775769"/>
              <a:gd name="connsiteX5" fmla="*/ 61079 w 1530904"/>
              <a:gd name="connsiteY5" fmla="*/ 16609 h 1775769"/>
              <a:gd name="connsiteX6" fmla="*/ 992041 w 1530904"/>
              <a:gd name="connsiteY6" fmla="*/ 668821 h 1775769"/>
              <a:gd name="connsiteX7" fmla="*/ 1324698 w 1530904"/>
              <a:gd name="connsiteY7" fmla="*/ 1313663 h 1775769"/>
              <a:gd name="connsiteX8" fmla="*/ 1368149 w 1530904"/>
              <a:gd name="connsiteY8" fmla="*/ 1502160 h 1775769"/>
              <a:gd name="connsiteX9" fmla="*/ 1530904 w 1530904"/>
              <a:gd name="connsiteY9" fmla="*/ 1530035 h 1775769"/>
              <a:gd name="connsiteX10" fmla="*/ 1151337 w 1530904"/>
              <a:gd name="connsiteY10" fmla="*/ 1775769 h 1775769"/>
              <a:gd name="connsiteX11" fmla="*/ 875177 w 1530904"/>
              <a:gd name="connsiteY11" fmla="*/ 1417731 h 1775769"/>
              <a:gd name="connsiteX12" fmla="*/ 986312 w 1530904"/>
              <a:gd name="connsiteY12" fmla="*/ 1436764 h 1775769"/>
              <a:gd name="connsiteX13" fmla="*/ 943766 w 1530904"/>
              <a:gd name="connsiteY13" fmla="*/ 1305018 h 1775769"/>
              <a:gd name="connsiteX14" fmla="*/ 709600 w 1530904"/>
              <a:gd name="connsiteY14" fmla="*/ 889488 h 1775769"/>
              <a:gd name="connsiteX15" fmla="*/ 93355 w 1530904"/>
              <a:gd name="connsiteY15" fmla="*/ 411637 h 1775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30904" h="1775769">
                <a:moveTo>
                  <a:pt x="0" y="376323"/>
                </a:moveTo>
                <a:lnTo>
                  <a:pt x="0" y="195347"/>
                </a:lnTo>
                <a:lnTo>
                  <a:pt x="1" y="195347"/>
                </a:lnTo>
                <a:lnTo>
                  <a:pt x="1" y="0"/>
                </a:lnTo>
                <a:lnTo>
                  <a:pt x="9059" y="2463"/>
                </a:lnTo>
                <a:lnTo>
                  <a:pt x="61079" y="16609"/>
                </a:lnTo>
                <a:cubicBezTo>
                  <a:pt x="417338" y="132072"/>
                  <a:pt x="744121" y="351499"/>
                  <a:pt x="992041" y="668821"/>
                </a:cubicBezTo>
                <a:cubicBezTo>
                  <a:pt x="1146991" y="867149"/>
                  <a:pt x="1257384" y="1086115"/>
                  <a:pt x="1324698" y="1313663"/>
                </a:cubicBezTo>
                <a:lnTo>
                  <a:pt x="1368149" y="1502160"/>
                </a:lnTo>
                <a:lnTo>
                  <a:pt x="1530904" y="1530035"/>
                </a:lnTo>
                <a:lnTo>
                  <a:pt x="1151337" y="1775769"/>
                </a:lnTo>
                <a:lnTo>
                  <a:pt x="875177" y="1417731"/>
                </a:lnTo>
                <a:lnTo>
                  <a:pt x="986312" y="1436764"/>
                </a:lnTo>
                <a:lnTo>
                  <a:pt x="943766" y="1305018"/>
                </a:lnTo>
                <a:cubicBezTo>
                  <a:pt x="888559" y="1159091"/>
                  <a:pt x="810710" y="1018903"/>
                  <a:pt x="709600" y="889488"/>
                </a:cubicBezTo>
                <a:cubicBezTo>
                  <a:pt x="541085" y="673798"/>
                  <a:pt x="327899" y="513560"/>
                  <a:pt x="93355" y="411637"/>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C7AC7816-3384-4E54-B402-D60AF8B9BDC5}"/>
              </a:ext>
            </a:extLst>
          </p:cNvPr>
          <p:cNvSpPr/>
          <p:nvPr/>
        </p:nvSpPr>
        <p:spPr>
          <a:xfrm rot="18683571">
            <a:off x="9148930" y="2417742"/>
            <a:ext cx="1156303" cy="1642962"/>
          </a:xfrm>
          <a:custGeom>
            <a:avLst/>
            <a:gdLst>
              <a:gd name="connsiteX0" fmla="*/ 1156303 w 1156303"/>
              <a:gd name="connsiteY0" fmla="*/ 0 h 1642962"/>
              <a:gd name="connsiteX1" fmla="*/ 1144879 w 1156303"/>
              <a:gd name="connsiteY1" fmla="*/ 153726 h 1642962"/>
              <a:gd name="connsiteX2" fmla="*/ 579536 w 1156303"/>
              <a:gd name="connsiteY2" fmla="*/ 1290992 h 1642962"/>
              <a:gd name="connsiteX3" fmla="*/ 430729 w 1156303"/>
              <a:gd name="connsiteY3" fmla="*/ 1423196 h 1642962"/>
              <a:gd name="connsiteX4" fmla="*/ 329695 w 1156303"/>
              <a:gd name="connsiteY4" fmla="*/ 1496150 h 1642962"/>
              <a:gd name="connsiteX5" fmla="*/ 351136 w 1156303"/>
              <a:gd name="connsiteY5" fmla="*/ 1642962 h 1642962"/>
              <a:gd name="connsiteX6" fmla="*/ 0 w 1156303"/>
              <a:gd name="connsiteY6" fmla="*/ 1358075 h 1642962"/>
              <a:gd name="connsiteX7" fmla="*/ 254999 w 1156303"/>
              <a:gd name="connsiteY7" fmla="*/ 984670 h 1642962"/>
              <a:gd name="connsiteX8" fmla="*/ 269971 w 1156303"/>
              <a:gd name="connsiteY8" fmla="*/ 1087185 h 1642962"/>
              <a:gd name="connsiteX9" fmla="*/ 328272 w 1156303"/>
              <a:gd name="connsiteY9" fmla="*/ 1035388 h 1642962"/>
              <a:gd name="connsiteX10" fmla="*/ 793806 w 1156303"/>
              <a:gd name="connsiteY10" fmla="*/ 69930 h 1642962"/>
              <a:gd name="connsiteX11" fmla="*/ 797745 w 1156303"/>
              <a:gd name="connsiteY11" fmla="*/ 0 h 164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6303" h="1642962">
                <a:moveTo>
                  <a:pt x="1156303" y="0"/>
                </a:moveTo>
                <a:lnTo>
                  <a:pt x="1144879" y="153726"/>
                </a:lnTo>
                <a:cubicBezTo>
                  <a:pt x="1091254" y="570705"/>
                  <a:pt x="902604" y="973409"/>
                  <a:pt x="579536" y="1290992"/>
                </a:cubicBezTo>
                <a:cubicBezTo>
                  <a:pt x="531674" y="1338041"/>
                  <a:pt x="481995" y="1382109"/>
                  <a:pt x="430729" y="1423196"/>
                </a:cubicBezTo>
                <a:lnTo>
                  <a:pt x="329695" y="1496150"/>
                </a:lnTo>
                <a:lnTo>
                  <a:pt x="351136" y="1642962"/>
                </a:lnTo>
                <a:lnTo>
                  <a:pt x="0" y="1358075"/>
                </a:lnTo>
                <a:lnTo>
                  <a:pt x="254999" y="984670"/>
                </a:lnTo>
                <a:lnTo>
                  <a:pt x="269971" y="1087185"/>
                </a:lnTo>
                <a:lnTo>
                  <a:pt x="328272" y="1035388"/>
                </a:lnTo>
                <a:cubicBezTo>
                  <a:pt x="601546" y="766754"/>
                  <a:pt x="756908" y="423453"/>
                  <a:pt x="793806" y="69930"/>
                </a:cubicBezTo>
                <a:lnTo>
                  <a:pt x="797745"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F81ED8D-DC2A-4BE7-AE75-4512C4EDAEC4}"/>
              </a:ext>
            </a:extLst>
          </p:cNvPr>
          <p:cNvSpPr/>
          <p:nvPr/>
        </p:nvSpPr>
        <p:spPr>
          <a:xfrm>
            <a:off x="7297484" y="1414946"/>
            <a:ext cx="1828800" cy="925286"/>
          </a:xfrm>
          <a:prstGeom prst="roundRect">
            <a:avLst/>
          </a:prstGeom>
          <a:solidFill>
            <a:srgbClr val="C2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Analyze</a:t>
            </a:r>
          </a:p>
        </p:txBody>
      </p:sp>
      <p:sp>
        <p:nvSpPr>
          <p:cNvPr id="3" name="Rectangle: Rounded Corners 2">
            <a:extLst>
              <a:ext uri="{FF2B5EF4-FFF2-40B4-BE49-F238E27FC236}">
                <a16:creationId xmlns:a16="http://schemas.microsoft.com/office/drawing/2014/main" id="{78D96463-4B4D-40C8-992B-0F105EC2A114}"/>
              </a:ext>
            </a:extLst>
          </p:cNvPr>
          <p:cNvSpPr/>
          <p:nvPr/>
        </p:nvSpPr>
        <p:spPr>
          <a:xfrm>
            <a:off x="436740" y="1304586"/>
            <a:ext cx="4667823" cy="896200"/>
          </a:xfrm>
          <a:prstGeom prst="roundRect">
            <a:avLst/>
          </a:prstGeom>
          <a:noFill/>
          <a:ln w="38100">
            <a:solidFill>
              <a:srgbClr val="C2000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1799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7DF3583-95B5-41E7-846B-58FB199BC917}"/>
              </a:ext>
            </a:extLst>
          </p:cNvPr>
          <p:cNvSpPr/>
          <p:nvPr/>
        </p:nvSpPr>
        <p:spPr>
          <a:xfrm>
            <a:off x="763674" y="2015827"/>
            <a:ext cx="4190163" cy="667084"/>
          </a:xfrm>
          <a:prstGeom prst="rect">
            <a:avLst/>
          </a:prstGeom>
          <a:noFill/>
          <a:ln w="38100">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Obtain detailed information about how the code ran.</a:t>
            </a:r>
          </a:p>
        </p:txBody>
      </p:sp>
      <p:sp>
        <p:nvSpPr>
          <p:cNvPr id="2" name="Title 1">
            <a:extLst>
              <a:ext uri="{FF2B5EF4-FFF2-40B4-BE49-F238E27FC236}">
                <a16:creationId xmlns:a16="http://schemas.microsoft.com/office/drawing/2014/main" id="{350754F4-E575-4F41-8825-D61EC1B3C992}"/>
              </a:ext>
            </a:extLst>
          </p:cNvPr>
          <p:cNvSpPr>
            <a:spLocks noGrp="1"/>
          </p:cNvSpPr>
          <p:nvPr>
            <p:ph type="title"/>
          </p:nvPr>
        </p:nvSpPr>
        <p:spPr/>
        <p:txBody>
          <a:bodyPr/>
          <a:lstStyle/>
          <a:p>
            <a:r>
              <a:rPr lang="en-US" dirty="0"/>
              <a:t>Profiling sequential code</a:t>
            </a:r>
          </a:p>
        </p:txBody>
      </p:sp>
      <p:sp>
        <p:nvSpPr>
          <p:cNvPr id="3" name="Rectangle: Rounded Corners 2">
            <a:extLst>
              <a:ext uri="{FF2B5EF4-FFF2-40B4-BE49-F238E27FC236}">
                <a16:creationId xmlns:a16="http://schemas.microsoft.com/office/drawing/2014/main" id="{7BD18E10-E116-4D29-8F37-01FE85E3D1B0}"/>
              </a:ext>
            </a:extLst>
          </p:cNvPr>
          <p:cNvSpPr/>
          <p:nvPr/>
        </p:nvSpPr>
        <p:spPr>
          <a:xfrm>
            <a:off x="1445579" y="1453118"/>
            <a:ext cx="2826352" cy="612949"/>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Profile Your Code</a:t>
            </a:r>
          </a:p>
        </p:txBody>
      </p:sp>
      <p:sp>
        <p:nvSpPr>
          <p:cNvPr id="9" name="Rectangle 8">
            <a:extLst>
              <a:ext uri="{FF2B5EF4-FFF2-40B4-BE49-F238E27FC236}">
                <a16:creationId xmlns:a16="http://schemas.microsoft.com/office/drawing/2014/main" id="{EDAECEC0-2958-4241-BA92-E30064F53536}"/>
              </a:ext>
            </a:extLst>
          </p:cNvPr>
          <p:cNvSpPr/>
          <p:nvPr/>
        </p:nvSpPr>
        <p:spPr>
          <a:xfrm>
            <a:off x="763673" y="2825838"/>
            <a:ext cx="4190163" cy="1746161"/>
          </a:xfrm>
          <a:prstGeom prst="rect">
            <a:avLst/>
          </a:prstGeom>
          <a:noFill/>
          <a:ln w="38100">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This can include information such as:</a:t>
            </a:r>
          </a:p>
          <a:p>
            <a:pPr marL="285750" indent="-285750">
              <a:buFont typeface="Wingdings" panose="05000000000000000000" pitchFamily="2" charset="2"/>
              <a:buChar char="§"/>
            </a:pPr>
            <a:r>
              <a:rPr lang="en-US" dirty="0">
                <a:solidFill>
                  <a:schemeClr val="bg1"/>
                </a:solidFill>
              </a:rPr>
              <a:t>Total runtime</a:t>
            </a:r>
          </a:p>
          <a:p>
            <a:pPr marL="285750" indent="-285750">
              <a:buFont typeface="Wingdings" panose="05000000000000000000" pitchFamily="2" charset="2"/>
              <a:buChar char="§"/>
            </a:pPr>
            <a:r>
              <a:rPr lang="en-US" dirty="0">
                <a:solidFill>
                  <a:schemeClr val="bg1"/>
                </a:solidFill>
              </a:rPr>
              <a:t>Runtime of individual routines</a:t>
            </a:r>
          </a:p>
          <a:p>
            <a:pPr marL="285750" indent="-285750">
              <a:buFont typeface="Wingdings" panose="05000000000000000000" pitchFamily="2" charset="2"/>
              <a:buChar char="§"/>
            </a:pPr>
            <a:r>
              <a:rPr lang="en-US" dirty="0">
                <a:solidFill>
                  <a:schemeClr val="bg1"/>
                </a:solidFill>
              </a:rPr>
              <a:t>Hardware counters</a:t>
            </a:r>
          </a:p>
        </p:txBody>
      </p:sp>
      <p:sp>
        <p:nvSpPr>
          <p:cNvPr id="10" name="Rectangle 9">
            <a:extLst>
              <a:ext uri="{FF2B5EF4-FFF2-40B4-BE49-F238E27FC236}">
                <a16:creationId xmlns:a16="http://schemas.microsoft.com/office/drawing/2014/main" id="{2F246927-DE90-4E5D-882E-085DD47D8B36}"/>
              </a:ext>
            </a:extLst>
          </p:cNvPr>
          <p:cNvSpPr/>
          <p:nvPr/>
        </p:nvSpPr>
        <p:spPr>
          <a:xfrm>
            <a:off x="763672" y="4704878"/>
            <a:ext cx="4190163" cy="962391"/>
          </a:xfrm>
          <a:prstGeom prst="rect">
            <a:avLst/>
          </a:prstGeom>
          <a:noFill/>
          <a:ln w="38100">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Identify the portions of code that took the longest to run. We want to focus on these “hotspots” when parallelizing.</a:t>
            </a:r>
          </a:p>
        </p:txBody>
      </p:sp>
      <p:grpSp>
        <p:nvGrpSpPr>
          <p:cNvPr id="19" name="Group 18">
            <a:extLst>
              <a:ext uri="{FF2B5EF4-FFF2-40B4-BE49-F238E27FC236}">
                <a16:creationId xmlns:a16="http://schemas.microsoft.com/office/drawing/2014/main" id="{664EFDBC-2183-4A32-A7CA-D9C6E121AEBB}"/>
              </a:ext>
            </a:extLst>
          </p:cNvPr>
          <p:cNvGrpSpPr/>
          <p:nvPr/>
        </p:nvGrpSpPr>
        <p:grpSpPr>
          <a:xfrm>
            <a:off x="5416060" y="1537398"/>
            <a:ext cx="5195000" cy="4129871"/>
            <a:chOff x="5416060" y="1537398"/>
            <a:chExt cx="5195000" cy="4129871"/>
          </a:xfrm>
        </p:grpSpPr>
        <p:sp>
          <p:nvSpPr>
            <p:cNvPr id="20" name="Rectangle: Rounded Corners 19">
              <a:extLst>
                <a:ext uri="{FF2B5EF4-FFF2-40B4-BE49-F238E27FC236}">
                  <a16:creationId xmlns:a16="http://schemas.microsoft.com/office/drawing/2014/main" id="{0C7A8C00-AE53-47A2-A89A-43D53D2A61A3}"/>
                </a:ext>
              </a:extLst>
            </p:cNvPr>
            <p:cNvSpPr/>
            <p:nvPr/>
          </p:nvSpPr>
          <p:spPr>
            <a:xfrm>
              <a:off x="5777802" y="1537398"/>
              <a:ext cx="4675093" cy="4129871"/>
            </a:xfrm>
            <a:prstGeom prst="roundRect">
              <a:avLst>
                <a:gd name="adj" fmla="val 2798"/>
              </a:avLst>
            </a:prstGeom>
            <a:noFill/>
            <a:ln w="38100">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Top Corners Snipped 20">
              <a:extLst>
                <a:ext uri="{FF2B5EF4-FFF2-40B4-BE49-F238E27FC236}">
                  <a16:creationId xmlns:a16="http://schemas.microsoft.com/office/drawing/2014/main" id="{D783BB92-BCE5-4EAE-901B-767D6465F579}"/>
                </a:ext>
              </a:extLst>
            </p:cNvPr>
            <p:cNvSpPr/>
            <p:nvPr/>
          </p:nvSpPr>
          <p:spPr>
            <a:xfrm>
              <a:off x="5777801" y="1537398"/>
              <a:ext cx="4675093" cy="612949"/>
            </a:xfrm>
            <a:prstGeom prst="snip2SameRect">
              <a:avLst>
                <a:gd name="adj1" fmla="val 12782"/>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Lab Code: Laplace Heat Transfer</a:t>
              </a:r>
            </a:p>
          </p:txBody>
        </p:sp>
        <p:sp>
          <p:nvSpPr>
            <p:cNvPr id="22" name="TextBox 21">
              <a:extLst>
                <a:ext uri="{FF2B5EF4-FFF2-40B4-BE49-F238E27FC236}">
                  <a16:creationId xmlns:a16="http://schemas.microsoft.com/office/drawing/2014/main" id="{C559820A-1ABA-46DA-985E-6757F2828BC6}"/>
                </a:ext>
              </a:extLst>
            </p:cNvPr>
            <p:cNvSpPr txBox="1"/>
            <p:nvPr/>
          </p:nvSpPr>
          <p:spPr>
            <a:xfrm>
              <a:off x="6503334" y="2292922"/>
              <a:ext cx="322402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Total Runtime: 39.43 seconds</a:t>
              </a:r>
            </a:p>
          </p:txBody>
        </p:sp>
        <p:graphicFrame>
          <p:nvGraphicFramePr>
            <p:cNvPr id="23" name="Chart 22">
              <a:extLst>
                <a:ext uri="{FF2B5EF4-FFF2-40B4-BE49-F238E27FC236}">
                  <a16:creationId xmlns:a16="http://schemas.microsoft.com/office/drawing/2014/main" id="{D2E3A68B-4546-48B2-B07E-B203046B032F}"/>
                </a:ext>
              </a:extLst>
            </p:cNvPr>
            <p:cNvGraphicFramePr/>
            <p:nvPr>
              <p:extLst>
                <p:ext uri="{D42A27DB-BD31-4B8C-83A1-F6EECF244321}">
                  <p14:modId xmlns:p14="http://schemas.microsoft.com/office/powerpoint/2010/main" val="3252724395"/>
                </p:ext>
              </p:extLst>
            </p:nvPr>
          </p:nvGraphicFramePr>
          <p:xfrm>
            <a:off x="5416060" y="2435588"/>
            <a:ext cx="5195000" cy="3231681"/>
          </p:xfrm>
          <a:graphic>
            <a:graphicData uri="http://schemas.openxmlformats.org/drawingml/2006/chart">
              <c:chart xmlns:c="http://schemas.openxmlformats.org/drawingml/2006/chart" xmlns:r="http://schemas.openxmlformats.org/officeDocument/2006/relationships" r:id="rId3"/>
            </a:graphicData>
          </a:graphic>
        </p:graphicFrame>
      </p:grpSp>
    </p:spTree>
    <p:extLst>
      <p:ext uri="{BB962C8B-B14F-4D97-AF65-F5344CB8AC3E}">
        <p14:creationId xmlns:p14="http://schemas.microsoft.com/office/powerpoint/2010/main" val="207005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1 Outline</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What is </a:t>
            </a:r>
            <a:r>
              <a:rPr lang="en-US" dirty="0" err="1"/>
              <a:t>OpenACC</a:t>
            </a:r>
            <a:r>
              <a:rPr lang="en-US" dirty="0"/>
              <a:t> and Why Should You Care?</a:t>
            </a:r>
          </a:p>
          <a:p>
            <a:r>
              <a:rPr lang="en-US" dirty="0"/>
              <a:t>Profile-driven Development</a:t>
            </a:r>
          </a:p>
          <a:p>
            <a:r>
              <a:rPr lang="en-US" dirty="0"/>
              <a:t>First Steps with </a:t>
            </a:r>
            <a:r>
              <a:rPr lang="en-US" dirty="0" err="1"/>
              <a:t>OpenACC</a:t>
            </a:r>
            <a:endParaRPr lang="en-US" dirty="0"/>
          </a:p>
          <a:p>
            <a:r>
              <a:rPr lang="en-US" dirty="0"/>
              <a:t>Week 1 Lab </a:t>
            </a:r>
          </a:p>
          <a:p>
            <a:r>
              <a:rPr lang="en-US" dirty="0"/>
              <a:t>Where to Get Help</a:t>
            </a:r>
          </a:p>
        </p:txBody>
      </p:sp>
    </p:spTree>
    <p:extLst>
      <p:ext uri="{BB962C8B-B14F-4D97-AF65-F5344CB8AC3E}">
        <p14:creationId xmlns:p14="http://schemas.microsoft.com/office/powerpoint/2010/main" val="1603121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B31F7-F943-4E1B-BFAB-96DBD1F84835}"/>
              </a:ext>
            </a:extLst>
          </p:cNvPr>
          <p:cNvSpPr>
            <a:spLocks noGrp="1"/>
          </p:cNvSpPr>
          <p:nvPr>
            <p:ph type="title"/>
          </p:nvPr>
        </p:nvSpPr>
        <p:spPr/>
        <p:txBody>
          <a:bodyPr/>
          <a:lstStyle/>
          <a:p>
            <a:r>
              <a:rPr lang="en-US" dirty="0"/>
              <a:t>Profiling sequential code</a:t>
            </a:r>
          </a:p>
        </p:txBody>
      </p:sp>
      <p:sp>
        <p:nvSpPr>
          <p:cNvPr id="4" name="Text Placeholder 3">
            <a:extLst>
              <a:ext uri="{FF2B5EF4-FFF2-40B4-BE49-F238E27FC236}">
                <a16:creationId xmlns:a16="http://schemas.microsoft.com/office/drawing/2014/main" id="{13C93D4B-2B18-4F6C-817D-AF65568F6A95}"/>
              </a:ext>
            </a:extLst>
          </p:cNvPr>
          <p:cNvSpPr>
            <a:spLocks noGrp="1"/>
          </p:cNvSpPr>
          <p:nvPr>
            <p:ph type="body" sz="quarter" idx="10"/>
          </p:nvPr>
        </p:nvSpPr>
        <p:spPr/>
        <p:txBody>
          <a:bodyPr/>
          <a:lstStyle/>
          <a:p>
            <a:r>
              <a:rPr lang="en-US" dirty="0"/>
              <a:t>First sight when using PGPROF</a:t>
            </a:r>
          </a:p>
        </p:txBody>
      </p:sp>
      <p:pic>
        <p:nvPicPr>
          <p:cNvPr id="7" name="Picture 6">
            <a:extLst>
              <a:ext uri="{FF2B5EF4-FFF2-40B4-BE49-F238E27FC236}">
                <a16:creationId xmlns:a16="http://schemas.microsoft.com/office/drawing/2014/main" id="{507BB695-EF65-4E99-8890-991D21C87332}"/>
              </a:ext>
            </a:extLst>
          </p:cNvPr>
          <p:cNvPicPr>
            <a:picLocks noChangeAspect="1"/>
          </p:cNvPicPr>
          <p:nvPr/>
        </p:nvPicPr>
        <p:blipFill>
          <a:blip r:embed="rId3"/>
          <a:stretch>
            <a:fillRect/>
          </a:stretch>
        </p:blipFill>
        <p:spPr>
          <a:xfrm>
            <a:off x="4982959" y="1876968"/>
            <a:ext cx="5869986" cy="4171057"/>
          </a:xfrm>
          <a:prstGeom prst="rect">
            <a:avLst/>
          </a:prstGeom>
        </p:spPr>
      </p:pic>
      <p:sp>
        <p:nvSpPr>
          <p:cNvPr id="8" name="Rectangle 7">
            <a:extLst>
              <a:ext uri="{FF2B5EF4-FFF2-40B4-BE49-F238E27FC236}">
                <a16:creationId xmlns:a16="http://schemas.microsoft.com/office/drawing/2014/main" id="{669DDB57-35AF-47C2-9764-A334F72AFBE2}"/>
              </a:ext>
            </a:extLst>
          </p:cNvPr>
          <p:cNvSpPr/>
          <p:nvPr/>
        </p:nvSpPr>
        <p:spPr>
          <a:xfrm>
            <a:off x="6124755" y="4563374"/>
            <a:ext cx="586596" cy="16390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B23DB999-AD61-4FCB-B489-CF97C3E02F32}"/>
              </a:ext>
            </a:extLst>
          </p:cNvPr>
          <p:cNvSpPr>
            <a:spLocks noGrp="1"/>
          </p:cNvSpPr>
          <p:nvPr>
            <p:ph idx="1"/>
          </p:nvPr>
        </p:nvSpPr>
        <p:spPr>
          <a:xfrm>
            <a:off x="436740" y="2103035"/>
            <a:ext cx="4480317" cy="3718925"/>
          </a:xfrm>
        </p:spPr>
        <p:txBody>
          <a:bodyPr/>
          <a:lstStyle/>
          <a:p>
            <a:r>
              <a:rPr lang="en-US" dirty="0"/>
              <a:t>Profiling a simple, sequential code</a:t>
            </a:r>
          </a:p>
          <a:p>
            <a:r>
              <a:rPr lang="en-US" dirty="0"/>
              <a:t>Our sequential program will on run on the CPU</a:t>
            </a:r>
          </a:p>
          <a:p>
            <a:r>
              <a:rPr lang="en-US" dirty="0"/>
              <a:t>To view information about how our code ran, we should select the “CPU Details” tab</a:t>
            </a:r>
          </a:p>
        </p:txBody>
      </p:sp>
    </p:spTree>
    <p:extLst>
      <p:ext uri="{BB962C8B-B14F-4D97-AF65-F5344CB8AC3E}">
        <p14:creationId xmlns:p14="http://schemas.microsoft.com/office/powerpoint/2010/main" val="523596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DF0249-2135-4103-9A44-6C579064FD2F}"/>
              </a:ext>
            </a:extLst>
          </p:cNvPr>
          <p:cNvPicPr>
            <a:picLocks noChangeAspect="1"/>
          </p:cNvPicPr>
          <p:nvPr/>
        </p:nvPicPr>
        <p:blipFill>
          <a:blip r:embed="rId3"/>
          <a:stretch>
            <a:fillRect/>
          </a:stretch>
        </p:blipFill>
        <p:spPr>
          <a:xfrm>
            <a:off x="5236235" y="1859076"/>
            <a:ext cx="5602568" cy="4206841"/>
          </a:xfrm>
          <a:prstGeom prst="rect">
            <a:avLst/>
          </a:prstGeom>
        </p:spPr>
      </p:pic>
      <p:sp>
        <p:nvSpPr>
          <p:cNvPr id="2" name="Title 1">
            <a:extLst>
              <a:ext uri="{FF2B5EF4-FFF2-40B4-BE49-F238E27FC236}">
                <a16:creationId xmlns:a16="http://schemas.microsoft.com/office/drawing/2014/main" id="{D6DB31F7-F943-4E1B-BFAB-96DBD1F84835}"/>
              </a:ext>
            </a:extLst>
          </p:cNvPr>
          <p:cNvSpPr>
            <a:spLocks noGrp="1"/>
          </p:cNvSpPr>
          <p:nvPr>
            <p:ph type="title"/>
          </p:nvPr>
        </p:nvSpPr>
        <p:spPr/>
        <p:txBody>
          <a:bodyPr/>
          <a:lstStyle/>
          <a:p>
            <a:r>
              <a:rPr lang="en-US" dirty="0"/>
              <a:t>Profiling sequential code</a:t>
            </a:r>
          </a:p>
        </p:txBody>
      </p:sp>
      <p:sp>
        <p:nvSpPr>
          <p:cNvPr id="4" name="Text Placeholder 3">
            <a:extLst>
              <a:ext uri="{FF2B5EF4-FFF2-40B4-BE49-F238E27FC236}">
                <a16:creationId xmlns:a16="http://schemas.microsoft.com/office/drawing/2014/main" id="{13C93D4B-2B18-4F6C-817D-AF65568F6A95}"/>
              </a:ext>
            </a:extLst>
          </p:cNvPr>
          <p:cNvSpPr>
            <a:spLocks noGrp="1"/>
          </p:cNvSpPr>
          <p:nvPr>
            <p:ph type="body" sz="quarter" idx="10"/>
          </p:nvPr>
        </p:nvSpPr>
        <p:spPr/>
        <p:txBody>
          <a:bodyPr/>
          <a:lstStyle/>
          <a:p>
            <a:r>
              <a:rPr lang="en-US" dirty="0"/>
              <a:t>CPU Details</a:t>
            </a:r>
          </a:p>
        </p:txBody>
      </p:sp>
      <p:sp>
        <p:nvSpPr>
          <p:cNvPr id="8" name="Rectangle 7">
            <a:extLst>
              <a:ext uri="{FF2B5EF4-FFF2-40B4-BE49-F238E27FC236}">
                <a16:creationId xmlns:a16="http://schemas.microsoft.com/office/drawing/2014/main" id="{2D2D244E-DE7A-48E6-B71C-856EAF0B5406}"/>
              </a:ext>
            </a:extLst>
          </p:cNvPr>
          <p:cNvSpPr/>
          <p:nvPr/>
        </p:nvSpPr>
        <p:spPr>
          <a:xfrm>
            <a:off x="8384873" y="3858979"/>
            <a:ext cx="646983" cy="22131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F7C0580E-9277-4C7F-9D0E-3EAC5716F5F2}"/>
              </a:ext>
            </a:extLst>
          </p:cNvPr>
          <p:cNvSpPr>
            <a:spLocks noGrp="1"/>
          </p:cNvSpPr>
          <p:nvPr>
            <p:ph idx="1"/>
          </p:nvPr>
        </p:nvSpPr>
        <p:spPr>
          <a:xfrm>
            <a:off x="436740" y="2103035"/>
            <a:ext cx="4480317" cy="3718925"/>
          </a:xfrm>
        </p:spPr>
        <p:txBody>
          <a:bodyPr/>
          <a:lstStyle/>
          <a:p>
            <a:r>
              <a:rPr lang="en-US" dirty="0"/>
              <a:t>Within the “CPU Details” tab, we can see the various parts of our code, and how long they took to run</a:t>
            </a:r>
          </a:p>
          <a:p>
            <a:r>
              <a:rPr lang="en-US" dirty="0"/>
              <a:t>We can reorganize this info using the three options in the top-right portion of the tab</a:t>
            </a:r>
          </a:p>
          <a:p>
            <a:r>
              <a:rPr lang="en-US" dirty="0"/>
              <a:t>We will expand this information, and see more details about our code</a:t>
            </a:r>
          </a:p>
        </p:txBody>
      </p:sp>
    </p:spTree>
    <p:extLst>
      <p:ext uri="{BB962C8B-B14F-4D97-AF65-F5344CB8AC3E}">
        <p14:creationId xmlns:p14="http://schemas.microsoft.com/office/powerpoint/2010/main" val="367069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B31F7-F943-4E1B-BFAB-96DBD1F84835}"/>
              </a:ext>
            </a:extLst>
          </p:cNvPr>
          <p:cNvSpPr>
            <a:spLocks noGrp="1"/>
          </p:cNvSpPr>
          <p:nvPr>
            <p:ph type="title"/>
          </p:nvPr>
        </p:nvSpPr>
        <p:spPr/>
        <p:txBody>
          <a:bodyPr/>
          <a:lstStyle/>
          <a:p>
            <a:r>
              <a:rPr lang="en-US" dirty="0"/>
              <a:t>Profiling sequential code</a:t>
            </a:r>
          </a:p>
        </p:txBody>
      </p:sp>
      <p:sp>
        <p:nvSpPr>
          <p:cNvPr id="4" name="Text Placeholder 3">
            <a:extLst>
              <a:ext uri="{FF2B5EF4-FFF2-40B4-BE49-F238E27FC236}">
                <a16:creationId xmlns:a16="http://schemas.microsoft.com/office/drawing/2014/main" id="{13C93D4B-2B18-4F6C-817D-AF65568F6A95}"/>
              </a:ext>
            </a:extLst>
          </p:cNvPr>
          <p:cNvSpPr>
            <a:spLocks noGrp="1"/>
          </p:cNvSpPr>
          <p:nvPr>
            <p:ph type="body" sz="quarter" idx="10"/>
          </p:nvPr>
        </p:nvSpPr>
        <p:spPr/>
        <p:txBody>
          <a:bodyPr/>
          <a:lstStyle/>
          <a:p>
            <a:r>
              <a:rPr lang="en-US" dirty="0"/>
              <a:t>CPU Details</a:t>
            </a:r>
          </a:p>
        </p:txBody>
      </p:sp>
      <p:pic>
        <p:nvPicPr>
          <p:cNvPr id="7" name="Picture 6">
            <a:extLst>
              <a:ext uri="{FF2B5EF4-FFF2-40B4-BE49-F238E27FC236}">
                <a16:creationId xmlns:a16="http://schemas.microsoft.com/office/drawing/2014/main" id="{19DECEE1-B678-4017-B0C7-1BB446FDBF01}"/>
              </a:ext>
            </a:extLst>
          </p:cNvPr>
          <p:cNvPicPr>
            <a:picLocks noChangeAspect="1"/>
          </p:cNvPicPr>
          <p:nvPr/>
        </p:nvPicPr>
        <p:blipFill>
          <a:blip r:embed="rId3"/>
          <a:stretch>
            <a:fillRect/>
          </a:stretch>
        </p:blipFill>
        <p:spPr>
          <a:xfrm>
            <a:off x="5282919" y="2103035"/>
            <a:ext cx="5555882" cy="3947862"/>
          </a:xfrm>
          <a:prstGeom prst="rect">
            <a:avLst/>
          </a:prstGeom>
        </p:spPr>
      </p:pic>
      <p:sp>
        <p:nvSpPr>
          <p:cNvPr id="8" name="Rectangle 7">
            <a:extLst>
              <a:ext uri="{FF2B5EF4-FFF2-40B4-BE49-F238E27FC236}">
                <a16:creationId xmlns:a16="http://schemas.microsoft.com/office/drawing/2014/main" id="{12B4F628-130C-4A5D-9593-54CD2AECA37E}"/>
              </a:ext>
            </a:extLst>
          </p:cNvPr>
          <p:cNvSpPr/>
          <p:nvPr/>
        </p:nvSpPr>
        <p:spPr>
          <a:xfrm>
            <a:off x="5407694" y="3999328"/>
            <a:ext cx="1838496" cy="1499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937FE68D-7B0B-470A-B5B8-68B94ED38D53}"/>
              </a:ext>
            </a:extLst>
          </p:cNvPr>
          <p:cNvSpPr>
            <a:spLocks noGrp="1"/>
          </p:cNvSpPr>
          <p:nvPr>
            <p:ph idx="1"/>
          </p:nvPr>
        </p:nvSpPr>
        <p:spPr>
          <a:xfrm>
            <a:off x="419641" y="1713493"/>
            <a:ext cx="4480317" cy="3718925"/>
          </a:xfrm>
        </p:spPr>
        <p:txBody>
          <a:bodyPr/>
          <a:lstStyle/>
          <a:p>
            <a:r>
              <a:rPr lang="en-US" dirty="0"/>
              <a:t>We can see that there are two places that our code is spending most of its time</a:t>
            </a:r>
          </a:p>
          <a:p>
            <a:r>
              <a:rPr lang="en-US" dirty="0"/>
              <a:t>21.49 seconds in the “</a:t>
            </a:r>
            <a:r>
              <a:rPr lang="en-US" dirty="0" err="1"/>
              <a:t>calcNext</a:t>
            </a:r>
            <a:r>
              <a:rPr lang="en-US" dirty="0"/>
              <a:t>” function</a:t>
            </a:r>
          </a:p>
          <a:p>
            <a:r>
              <a:rPr lang="en-US" dirty="0"/>
              <a:t>19.04 seconds in a </a:t>
            </a:r>
            <a:r>
              <a:rPr lang="en-US" dirty="0" err="1"/>
              <a:t>memcpy</a:t>
            </a:r>
            <a:r>
              <a:rPr lang="en-US" dirty="0"/>
              <a:t> function</a:t>
            </a:r>
          </a:p>
          <a:p>
            <a:r>
              <a:rPr lang="en-US" dirty="0"/>
              <a:t>The c_mcopy8 that we see is actually a compiler optimization that is being applied to our “swap” function</a:t>
            </a:r>
          </a:p>
        </p:txBody>
      </p:sp>
      <p:sp>
        <p:nvSpPr>
          <p:cNvPr id="10" name="Rectangle 9">
            <a:extLst>
              <a:ext uri="{FF2B5EF4-FFF2-40B4-BE49-F238E27FC236}">
                <a16:creationId xmlns:a16="http://schemas.microsoft.com/office/drawing/2014/main" id="{6EE47C11-C7AE-413C-A259-07E946DDF9B8}"/>
              </a:ext>
            </a:extLst>
          </p:cNvPr>
          <p:cNvSpPr/>
          <p:nvPr/>
        </p:nvSpPr>
        <p:spPr>
          <a:xfrm>
            <a:off x="5499709" y="4606507"/>
            <a:ext cx="1838496" cy="11214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365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B31F7-F943-4E1B-BFAB-96DBD1F84835}"/>
              </a:ext>
            </a:extLst>
          </p:cNvPr>
          <p:cNvSpPr>
            <a:spLocks noGrp="1"/>
          </p:cNvSpPr>
          <p:nvPr>
            <p:ph type="title"/>
          </p:nvPr>
        </p:nvSpPr>
        <p:spPr/>
        <p:txBody>
          <a:bodyPr/>
          <a:lstStyle/>
          <a:p>
            <a:r>
              <a:rPr lang="en-US" dirty="0"/>
              <a:t>Profiling sequential code</a:t>
            </a:r>
          </a:p>
        </p:txBody>
      </p:sp>
      <p:sp>
        <p:nvSpPr>
          <p:cNvPr id="4" name="Text Placeholder 3">
            <a:extLst>
              <a:ext uri="{FF2B5EF4-FFF2-40B4-BE49-F238E27FC236}">
                <a16:creationId xmlns:a16="http://schemas.microsoft.com/office/drawing/2014/main" id="{13C93D4B-2B18-4F6C-817D-AF65568F6A95}"/>
              </a:ext>
            </a:extLst>
          </p:cNvPr>
          <p:cNvSpPr>
            <a:spLocks noGrp="1"/>
          </p:cNvSpPr>
          <p:nvPr>
            <p:ph type="body" sz="quarter" idx="10"/>
          </p:nvPr>
        </p:nvSpPr>
        <p:spPr/>
        <p:txBody>
          <a:bodyPr/>
          <a:lstStyle/>
          <a:p>
            <a:r>
              <a:rPr lang="en-US" dirty="0"/>
              <a:t>PGPROF</a:t>
            </a:r>
          </a:p>
        </p:txBody>
      </p:sp>
      <p:pic>
        <p:nvPicPr>
          <p:cNvPr id="11" name="Picture 10">
            <a:extLst>
              <a:ext uri="{FF2B5EF4-FFF2-40B4-BE49-F238E27FC236}">
                <a16:creationId xmlns:a16="http://schemas.microsoft.com/office/drawing/2014/main" id="{06A83B39-6C57-4FF2-B35B-57239538BD72}"/>
              </a:ext>
            </a:extLst>
          </p:cNvPr>
          <p:cNvPicPr>
            <a:picLocks noChangeAspect="1"/>
          </p:cNvPicPr>
          <p:nvPr/>
        </p:nvPicPr>
        <p:blipFill>
          <a:blip r:embed="rId3"/>
          <a:stretch>
            <a:fillRect/>
          </a:stretch>
        </p:blipFill>
        <p:spPr>
          <a:xfrm>
            <a:off x="5224017" y="2096219"/>
            <a:ext cx="5614783" cy="3989716"/>
          </a:xfrm>
          <a:prstGeom prst="rect">
            <a:avLst/>
          </a:prstGeom>
        </p:spPr>
      </p:pic>
      <p:sp>
        <p:nvSpPr>
          <p:cNvPr id="12" name="Content Placeholder 2">
            <a:extLst>
              <a:ext uri="{FF2B5EF4-FFF2-40B4-BE49-F238E27FC236}">
                <a16:creationId xmlns:a16="http://schemas.microsoft.com/office/drawing/2014/main" id="{76B0B2EF-CE04-4F87-865B-3228ED045666}"/>
              </a:ext>
            </a:extLst>
          </p:cNvPr>
          <p:cNvSpPr>
            <a:spLocks noGrp="1"/>
          </p:cNvSpPr>
          <p:nvPr>
            <p:ph idx="1"/>
          </p:nvPr>
        </p:nvSpPr>
        <p:spPr>
          <a:xfrm>
            <a:off x="436740" y="2103035"/>
            <a:ext cx="4480317" cy="3718925"/>
          </a:xfrm>
        </p:spPr>
        <p:txBody>
          <a:bodyPr/>
          <a:lstStyle/>
          <a:p>
            <a:r>
              <a:rPr lang="en-US" dirty="0"/>
              <a:t>We are also able to select the different elements in the CPU Details by double-clicking to open the associated source code</a:t>
            </a:r>
          </a:p>
          <a:p>
            <a:r>
              <a:rPr lang="en-US" dirty="0"/>
              <a:t>Here we have selected the “calcNext:37” element, which opened up our code to show the exact line (line 37) that is associated with that element</a:t>
            </a:r>
          </a:p>
        </p:txBody>
      </p:sp>
    </p:spTree>
    <p:extLst>
      <p:ext uri="{BB962C8B-B14F-4D97-AF65-F5344CB8AC3E}">
        <p14:creationId xmlns:p14="http://schemas.microsoft.com/office/powerpoint/2010/main" val="1992299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Openacc</a:t>
            </a:r>
            <a:r>
              <a:rPr lang="en-US" dirty="0"/>
              <a:t> parallel Loop directive</a:t>
            </a:r>
          </a:p>
        </p:txBody>
      </p:sp>
    </p:spTree>
    <p:extLst>
      <p:ext uri="{BB962C8B-B14F-4D97-AF65-F5344CB8AC3E}">
        <p14:creationId xmlns:p14="http://schemas.microsoft.com/office/powerpoint/2010/main" val="305231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TextBox 24">
            <a:extLst>
              <a:ext uri="{FF2B5EF4-FFF2-40B4-BE49-F238E27FC236}">
                <a16:creationId xmlns:a16="http://schemas.microsoft.com/office/drawing/2014/main" id="{D4B781E0-0F39-4131-970D-A00B85E5EFCD}"/>
              </a:ext>
            </a:extLst>
          </p:cNvPr>
          <p:cNvSpPr txBox="1"/>
          <p:nvPr/>
        </p:nvSpPr>
        <p:spPr>
          <a:xfrm>
            <a:off x="1193861" y="2865848"/>
            <a:ext cx="3346480" cy="208672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When encountering the </a:t>
            </a:r>
            <a:r>
              <a:rPr lang="en-US" sz="2400" b="1" i="1" dirty="0">
                <a:solidFill>
                  <a:schemeClr val="tx2"/>
                </a:solidFill>
              </a:rPr>
              <a:t>parallel</a:t>
            </a:r>
            <a:r>
              <a:rPr lang="en-US" sz="2400" dirty="0">
                <a:solidFill>
                  <a:schemeClr val="bg1"/>
                </a:solidFill>
              </a:rPr>
              <a:t> directive, the compiler will generate </a:t>
            </a:r>
            <a:r>
              <a:rPr lang="en-US" sz="2400" i="1" dirty="0">
                <a:solidFill>
                  <a:schemeClr val="bg1"/>
                </a:solidFill>
              </a:rPr>
              <a:t>1 or more parallel </a:t>
            </a:r>
            <a:r>
              <a:rPr lang="en-US" sz="2400" b="1" i="1" dirty="0">
                <a:solidFill>
                  <a:schemeClr val="tx2"/>
                </a:solidFill>
              </a:rPr>
              <a:t>gangs</a:t>
            </a:r>
            <a:r>
              <a:rPr lang="en-US" sz="2400" dirty="0">
                <a:solidFill>
                  <a:schemeClr val="bg1"/>
                </a:solidFill>
              </a:rPr>
              <a:t>, which execute redundantly.</a:t>
            </a:r>
          </a:p>
        </p:txBody>
      </p:sp>
      <p:cxnSp>
        <p:nvCxnSpPr>
          <p:cNvPr id="26" name="Straight Connector 25">
            <a:extLst>
              <a:ext uri="{FF2B5EF4-FFF2-40B4-BE49-F238E27FC236}">
                <a16:creationId xmlns:a16="http://schemas.microsoft.com/office/drawing/2014/main" id="{0EB1AC7D-0AE5-4EA9-A763-74E9E1FAD5A5}"/>
              </a:ext>
            </a:extLst>
          </p:cNvPr>
          <p:cNvCxnSpPr/>
          <p:nvPr/>
        </p:nvCxnSpPr>
        <p:spPr>
          <a:xfrm>
            <a:off x="1335449" y="4576253"/>
            <a:ext cx="969690"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41AC521-3BA7-414D-98D0-9CBC26B0B6B7}"/>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1" name="TextBox 30">
            <a:extLst>
              <a:ext uri="{FF2B5EF4-FFF2-40B4-BE49-F238E27FC236}">
                <a16:creationId xmlns:a16="http://schemas.microsoft.com/office/drawing/2014/main" id="{856767B0-F6E4-4DF2-8142-EAC7D799EDC4}"/>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2" name="TextBox 31">
            <a:extLst>
              <a:ext uri="{FF2B5EF4-FFF2-40B4-BE49-F238E27FC236}">
                <a16:creationId xmlns:a16="http://schemas.microsoft.com/office/drawing/2014/main" id="{39D9BC07-23F2-49A0-A8CB-60C8D15A1746}"/>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3" name="TextBox 32">
            <a:extLst>
              <a:ext uri="{FF2B5EF4-FFF2-40B4-BE49-F238E27FC236}">
                <a16:creationId xmlns:a16="http://schemas.microsoft.com/office/drawing/2014/main" id="{40A08CA5-39DA-4405-BE62-3254296DCE95}"/>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4" name="TextBox 33">
            <a:extLst>
              <a:ext uri="{FF2B5EF4-FFF2-40B4-BE49-F238E27FC236}">
                <a16:creationId xmlns:a16="http://schemas.microsoft.com/office/drawing/2014/main" id="{B072710B-AB3D-461B-A6A1-166BBA9C8D90}"/>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5" name="TextBox 34">
            <a:extLst>
              <a:ext uri="{FF2B5EF4-FFF2-40B4-BE49-F238E27FC236}">
                <a16:creationId xmlns:a16="http://schemas.microsoft.com/office/drawing/2014/main" id="{218E1B72-CAAC-4BA0-884A-5D7D6A9DB0ED}"/>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Tree>
    <p:extLst>
      <p:ext uri="{BB962C8B-B14F-4D97-AF65-F5344CB8AC3E}">
        <p14:creationId xmlns:p14="http://schemas.microsoft.com/office/powerpoint/2010/main" val="371654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par>
                                <p:cTn id="14" presetID="22" presetClass="entr" presetSubtype="1"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par>
                                <p:cTn id="17" presetID="22" presetClass="entr" presetSubtype="1"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par>
                                <p:cTn id="20" presetID="22" presetClass="entr" presetSubtype="1"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par>
                                <p:cTn id="23" presetID="22" presetClass="entr" presetSubtype="1"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500"/>
                                        <p:tgtEl>
                                          <p:spTgt spid="18"/>
                                        </p:tgtEl>
                                      </p:cBhvr>
                                    </p:animEffect>
                                  </p:childTnLst>
                                </p:cTn>
                              </p:par>
                              <p:par>
                                <p:cTn id="26" presetID="22" presetClass="entr" presetSubtype="1"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up)">
                                      <p:cBhvr>
                                        <p:cTn id="28" dur="500"/>
                                        <p:tgtEl>
                                          <p:spTgt spid="21"/>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par>
                          <p:cTn id="33" fill="hold">
                            <p:stCondLst>
                              <p:cond delay="1500"/>
                            </p:stCondLst>
                            <p:childTnLst>
                              <p:par>
                                <p:cTn id="34" presetID="22" presetClass="entr" presetSubtype="8"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left)">
                                      <p:cBhvr>
                                        <p:cTn id="36" dur="500"/>
                                        <p:tgtEl>
                                          <p:spTgt spid="26"/>
                                        </p:tgtEl>
                                      </p:cBhvr>
                                    </p:animEffect>
                                  </p:childTnLst>
                                </p:cTn>
                              </p:par>
                            </p:childTnLst>
                          </p:cTn>
                        </p:par>
                        <p:par>
                          <p:cTn id="37" fill="hold">
                            <p:stCondLst>
                              <p:cond delay="2000"/>
                            </p:stCondLst>
                            <p:childTnLst>
                              <p:par>
                                <p:cTn id="38" presetID="2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wipe(left)">
                                      <p:cBhvr>
                                        <p:cTn id="40" dur="500"/>
                                        <p:tgtEl>
                                          <p:spTgt spid="33"/>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wipe(left)">
                                      <p:cBhvr>
                                        <p:cTn id="46" dur="500"/>
                                        <p:tgtEl>
                                          <p:spTgt spid="27"/>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ipe(left)">
                                      <p:cBhvr>
                                        <p:cTn id="49" dur="500"/>
                                        <p:tgtEl>
                                          <p:spTgt spid="34"/>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wipe(left)">
                                      <p:cBhvr>
                                        <p:cTn id="52" dur="500"/>
                                        <p:tgtEl>
                                          <p:spTgt spid="3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left)">
                                      <p:cBhvr>
                                        <p:cTn id="5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P spid="27" grpId="0"/>
      <p:bldP spid="31" grpId="0"/>
      <p:bldP spid="32" grpId="0"/>
      <p:bldP spid="33" grpId="0"/>
      <p:bldP spid="34" grpId="0"/>
      <p:bldP spid="3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Oval 2">
            <a:extLst>
              <a:ext uri="{FF2B5EF4-FFF2-40B4-BE49-F238E27FC236}">
                <a16:creationId xmlns:a16="http://schemas.microsoft.com/office/drawing/2014/main" id="{04001DB0-14A6-4957-98EB-8EA7360B10C7}"/>
              </a:ext>
            </a:extLst>
          </p:cNvPr>
          <p:cNvSpPr/>
          <p:nvPr/>
        </p:nvSpPr>
        <p:spPr>
          <a:xfrm>
            <a:off x="652776" y="3167062"/>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90C826F-CEE9-4F4E-ADCC-9DDC6F06054E}"/>
              </a:ext>
            </a:extLst>
          </p:cNvPr>
          <p:cNvSpPr txBox="1"/>
          <p:nvPr/>
        </p:nvSpPr>
        <p:spPr>
          <a:xfrm>
            <a:off x="1475644" y="4866946"/>
            <a:ext cx="349086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loop will be executed redundantly on each gang</a:t>
            </a:r>
          </a:p>
        </p:txBody>
      </p:sp>
      <p:sp>
        <p:nvSpPr>
          <p:cNvPr id="35" name="TextBox 34">
            <a:extLst>
              <a:ext uri="{FF2B5EF4-FFF2-40B4-BE49-F238E27FC236}">
                <a16:creationId xmlns:a16="http://schemas.microsoft.com/office/drawing/2014/main" id="{FAC0070C-8CA8-4D20-BFA3-2BE8013E2061}"/>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6" name="TextBox 35">
            <a:extLst>
              <a:ext uri="{FF2B5EF4-FFF2-40B4-BE49-F238E27FC236}">
                <a16:creationId xmlns:a16="http://schemas.microsoft.com/office/drawing/2014/main" id="{CCCE223A-2EBB-4926-A638-53D10F0DB84E}"/>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918A6811-AE4F-443B-A675-BDF764C67A4C}"/>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7D97E18-4ED5-4370-92C2-4183538B247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0AF91B02-BA2A-4405-9B6B-F10F2B3A33D3}"/>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C9D7C3C9-603C-4906-8DBE-9E3412B58CD9}"/>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1" name="TextBox 40">
            <a:extLst>
              <a:ext uri="{FF2B5EF4-FFF2-40B4-BE49-F238E27FC236}">
                <a16:creationId xmlns:a16="http://schemas.microsoft.com/office/drawing/2014/main" id="{31B183FA-40DC-4841-873B-D7E503C650BF}"/>
              </a:ext>
            </a:extLst>
          </p:cNvPr>
          <p:cNvSpPr txBox="1"/>
          <p:nvPr/>
        </p:nvSpPr>
        <p:spPr>
          <a:xfrm>
            <a:off x="3345309" y="294858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2" name="TextBox 41">
            <a:extLst>
              <a:ext uri="{FF2B5EF4-FFF2-40B4-BE49-F238E27FC236}">
                <a16:creationId xmlns:a16="http://schemas.microsoft.com/office/drawing/2014/main" id="{BDC68D9D-5942-4426-8902-E53288BD2879}"/>
              </a:ext>
            </a:extLst>
          </p:cNvPr>
          <p:cNvSpPr txBox="1"/>
          <p:nvPr/>
        </p:nvSpPr>
        <p:spPr>
          <a:xfrm rot="16200000">
            <a:off x="6236659" y="1895495"/>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3" name="TextBox 42">
            <a:extLst>
              <a:ext uri="{FF2B5EF4-FFF2-40B4-BE49-F238E27FC236}">
                <a16:creationId xmlns:a16="http://schemas.microsoft.com/office/drawing/2014/main" id="{53D26BFD-0FB2-4C63-B98C-DB4317CFE833}"/>
              </a:ext>
            </a:extLst>
          </p:cNvPr>
          <p:cNvSpPr txBox="1"/>
          <p:nvPr/>
        </p:nvSpPr>
        <p:spPr>
          <a:xfrm rot="16200000">
            <a:off x="8796159" y="189067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4" name="TextBox 43">
            <a:extLst>
              <a:ext uri="{FF2B5EF4-FFF2-40B4-BE49-F238E27FC236}">
                <a16:creationId xmlns:a16="http://schemas.microsoft.com/office/drawing/2014/main" id="{D646B40A-1E92-4931-9BB5-6777D45B280B}"/>
              </a:ext>
            </a:extLst>
          </p:cNvPr>
          <p:cNvSpPr txBox="1"/>
          <p:nvPr/>
        </p:nvSpPr>
        <p:spPr>
          <a:xfrm rot="16200000">
            <a:off x="6174119" y="3193533"/>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5" name="TextBox 44">
            <a:extLst>
              <a:ext uri="{FF2B5EF4-FFF2-40B4-BE49-F238E27FC236}">
                <a16:creationId xmlns:a16="http://schemas.microsoft.com/office/drawing/2014/main" id="{2EEC6E2D-E7B4-4CF3-A194-06BBD28333D8}"/>
              </a:ext>
            </a:extLst>
          </p:cNvPr>
          <p:cNvSpPr txBox="1"/>
          <p:nvPr/>
        </p:nvSpPr>
        <p:spPr>
          <a:xfrm rot="16200000">
            <a:off x="8733619" y="3188709"/>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6" name="TextBox 45">
            <a:extLst>
              <a:ext uri="{FF2B5EF4-FFF2-40B4-BE49-F238E27FC236}">
                <a16:creationId xmlns:a16="http://schemas.microsoft.com/office/drawing/2014/main" id="{98412293-1383-4D7D-B30F-861761F2BF3E}"/>
              </a:ext>
            </a:extLst>
          </p:cNvPr>
          <p:cNvSpPr txBox="1"/>
          <p:nvPr/>
        </p:nvSpPr>
        <p:spPr>
          <a:xfrm rot="16200000">
            <a:off x="6174119" y="452652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7" name="TextBox 46">
            <a:extLst>
              <a:ext uri="{FF2B5EF4-FFF2-40B4-BE49-F238E27FC236}">
                <a16:creationId xmlns:a16="http://schemas.microsoft.com/office/drawing/2014/main" id="{96414AF1-25B3-4DE3-9F87-2EBDFC39AFAD}"/>
              </a:ext>
            </a:extLst>
          </p:cNvPr>
          <p:cNvSpPr txBox="1"/>
          <p:nvPr/>
        </p:nvSpPr>
        <p:spPr>
          <a:xfrm rot="16200000">
            <a:off x="8733619" y="452169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Tree>
    <p:extLst>
      <p:ext uri="{BB962C8B-B14F-4D97-AF65-F5344CB8AC3E}">
        <p14:creationId xmlns:p14="http://schemas.microsoft.com/office/powerpoint/2010/main" val="3917827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1600"/>
                                        <p:tgtEl>
                                          <p:spTgt spid="28"/>
                                        </p:tgtEl>
                                      </p:cBhvr>
                                    </p:animEffect>
                                  </p:childTnLst>
                                </p:cTn>
                              </p:par>
                              <p:par>
                                <p:cTn id="15" presetID="22" presetClass="entr" presetSubtype="1"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up)">
                                      <p:cBhvr>
                                        <p:cTn id="17" dur="1500"/>
                                        <p:tgtEl>
                                          <p:spTgt spid="29"/>
                                        </p:tgtEl>
                                      </p:cBhvr>
                                    </p:animEffect>
                                  </p:childTnLst>
                                </p:cTn>
                              </p:par>
                              <p:par>
                                <p:cTn id="18" presetID="22" presetClass="entr" presetSubtype="1" fill="hold"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up)">
                                      <p:cBhvr>
                                        <p:cTn id="20" dur="1500"/>
                                        <p:tgtEl>
                                          <p:spTgt spid="30"/>
                                        </p:tgtEl>
                                      </p:cBhvr>
                                    </p:animEffect>
                                  </p:childTnLst>
                                </p:cTn>
                              </p:par>
                              <p:par>
                                <p:cTn id="21" presetID="22" presetClass="entr" presetSubtype="1"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1500"/>
                                        <p:tgtEl>
                                          <p:spTgt spid="31"/>
                                        </p:tgtEl>
                                      </p:cBhvr>
                                    </p:animEffect>
                                  </p:childTnLst>
                                </p:cTn>
                              </p:par>
                              <p:par>
                                <p:cTn id="24" presetID="22" presetClass="entr" presetSubtype="1" fill="hold"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1500"/>
                                        <p:tgtEl>
                                          <p:spTgt spid="32"/>
                                        </p:tgtEl>
                                      </p:cBhvr>
                                    </p:animEffect>
                                  </p:childTnLst>
                                </p:cTn>
                              </p:par>
                              <p:par>
                                <p:cTn id="27" presetID="22" presetClass="entr" presetSubtype="1"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up)">
                                      <p:cBhvr>
                                        <p:cTn id="29" dur="1500"/>
                                        <p:tgtEl>
                                          <p:spTgt spid="33"/>
                                        </p:tgtEl>
                                      </p:cBhvr>
                                    </p:animEffect>
                                  </p:childTnLst>
                                </p:cTn>
                              </p:par>
                            </p:childTnLst>
                          </p:cTn>
                        </p:par>
                        <p:par>
                          <p:cTn id="30" fill="hold">
                            <p:stCondLst>
                              <p:cond delay="21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fade">
                                      <p:cBhvr>
                                        <p:cTn id="36" dur="500"/>
                                        <p:tgtEl>
                                          <p:spTgt spid="4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fade">
                                      <p:cBhvr>
                                        <p:cTn id="39" dur="500"/>
                                        <p:tgtEl>
                                          <p:spTgt spid="4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500"/>
                                        <p:tgtEl>
                                          <p:spTgt spid="4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fade">
                                      <p:cBhvr>
                                        <p:cTn id="45" dur="500"/>
                                        <p:tgtEl>
                                          <p:spTgt spid="4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4" grpId="0"/>
      <p:bldP spid="41" grpId="0"/>
      <p:bldP spid="42" grpId="0"/>
      <p:bldP spid="43" grpId="0"/>
      <p:bldP spid="44" grpId="0"/>
      <p:bldP spid="45" grpId="0"/>
      <p:bldP spid="46" grpId="0"/>
      <p:bldP spid="4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Oval 2">
            <a:extLst>
              <a:ext uri="{FF2B5EF4-FFF2-40B4-BE49-F238E27FC236}">
                <a16:creationId xmlns:a16="http://schemas.microsoft.com/office/drawing/2014/main" id="{04001DB0-14A6-4957-98EB-8EA7360B10C7}"/>
              </a:ext>
            </a:extLst>
          </p:cNvPr>
          <p:cNvSpPr/>
          <p:nvPr/>
        </p:nvSpPr>
        <p:spPr>
          <a:xfrm>
            <a:off x="652776" y="3167062"/>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B4C8424-3856-4071-83E4-EF8576F0FD09}"/>
              </a:ext>
            </a:extLst>
          </p:cNvPr>
          <p:cNvSpPr txBox="1"/>
          <p:nvPr/>
        </p:nvSpPr>
        <p:spPr>
          <a:xfrm>
            <a:off x="1475644" y="4866945"/>
            <a:ext cx="349086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means that each </a:t>
            </a:r>
            <a:r>
              <a:rPr lang="en-US" sz="2400" b="1" i="1" dirty="0">
                <a:solidFill>
                  <a:schemeClr val="tx2"/>
                </a:solidFill>
              </a:rPr>
              <a:t>gang</a:t>
            </a:r>
            <a:r>
              <a:rPr lang="en-US" sz="2400" dirty="0">
                <a:solidFill>
                  <a:schemeClr val="bg1"/>
                </a:solidFill>
              </a:rPr>
              <a:t> will execute the entire loop</a:t>
            </a:r>
          </a:p>
        </p:txBody>
      </p:sp>
      <p:sp>
        <p:nvSpPr>
          <p:cNvPr id="36" name="TextBox 35">
            <a:extLst>
              <a:ext uri="{FF2B5EF4-FFF2-40B4-BE49-F238E27FC236}">
                <a16:creationId xmlns:a16="http://schemas.microsoft.com/office/drawing/2014/main" id="{71D7370F-4446-4A92-85B2-09BC3448C20C}"/>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3B44EAD5-A023-4D0B-9172-41D546416567}"/>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4EE9702-A8F9-4D5A-BC13-058BCD194BE1}"/>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9FC3C7F0-F166-4017-AB8E-7ADB9FCD81A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797996C6-3F25-4832-852E-42CB9897C21A}"/>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1" name="TextBox 40">
            <a:extLst>
              <a:ext uri="{FF2B5EF4-FFF2-40B4-BE49-F238E27FC236}">
                <a16:creationId xmlns:a16="http://schemas.microsoft.com/office/drawing/2014/main" id="{551D5A06-93DE-4580-8508-BCB5F4B8C001}"/>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Tree>
    <p:extLst>
      <p:ext uri="{BB962C8B-B14F-4D97-AF65-F5344CB8AC3E}">
        <p14:creationId xmlns:p14="http://schemas.microsoft.com/office/powerpoint/2010/main" val="89939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61F390EC-1C77-4AA1-A1F5-619528225887}"/>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loop</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36" name="Left Brace 35">
            <a:extLst>
              <a:ext uri="{FF2B5EF4-FFF2-40B4-BE49-F238E27FC236}">
                <a16:creationId xmlns:a16="http://schemas.microsoft.com/office/drawing/2014/main" id="{39F963EC-3524-4A85-911B-1EB43A4D45F0}"/>
              </a:ext>
            </a:extLst>
          </p:cNvPr>
          <p:cNvSpPr/>
          <p:nvPr/>
        </p:nvSpPr>
        <p:spPr>
          <a:xfrm>
            <a:off x="4635796" y="1493334"/>
            <a:ext cx="717064" cy="3858682"/>
          </a:xfrm>
          <a:prstGeom prst="leftBrace">
            <a:avLst>
              <a:gd name="adj1" fmla="val 8333"/>
              <a:gd name="adj2" fmla="val 47538"/>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D5CBCDEA-F550-4ED0-BD88-5011296ED47F}"/>
              </a:ext>
            </a:extLst>
          </p:cNvPr>
          <p:cNvCxnSpPr>
            <a:cxnSpLocks/>
          </p:cNvCxnSpPr>
          <p:nvPr/>
        </p:nvCxnSpPr>
        <p:spPr>
          <a:xfrm>
            <a:off x="649631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3E32E4A-1094-4F21-92CA-DD8E85E4BFCB}"/>
              </a:ext>
            </a:extLst>
          </p:cNvPr>
          <p:cNvCxnSpPr>
            <a:cxnSpLocks/>
          </p:cNvCxnSpPr>
          <p:nvPr/>
        </p:nvCxnSpPr>
        <p:spPr>
          <a:xfrm>
            <a:off x="704500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06AEAD9-D4C0-4AB9-A6BD-61447D68A946}"/>
              </a:ext>
            </a:extLst>
          </p:cNvPr>
          <p:cNvCxnSpPr>
            <a:cxnSpLocks/>
          </p:cNvCxnSpPr>
          <p:nvPr/>
        </p:nvCxnSpPr>
        <p:spPr>
          <a:xfrm>
            <a:off x="622557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A17B3E1-16CE-44CA-A542-AF512E3E9DC1}"/>
              </a:ext>
            </a:extLst>
          </p:cNvPr>
          <p:cNvCxnSpPr>
            <a:cxnSpLocks/>
          </p:cNvCxnSpPr>
          <p:nvPr/>
        </p:nvCxnSpPr>
        <p:spPr>
          <a:xfrm>
            <a:off x="731999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6EF9AC0-176A-4D2A-836F-45B8EE38BB77}"/>
              </a:ext>
            </a:extLst>
          </p:cNvPr>
          <p:cNvCxnSpPr>
            <a:cxnSpLocks/>
          </p:cNvCxnSpPr>
          <p:nvPr/>
        </p:nvCxnSpPr>
        <p:spPr>
          <a:xfrm>
            <a:off x="595584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109BA6E-68CD-4A85-893C-9EDA79006C41}"/>
              </a:ext>
            </a:extLst>
          </p:cNvPr>
          <p:cNvCxnSpPr>
            <a:cxnSpLocks/>
          </p:cNvCxnSpPr>
          <p:nvPr/>
        </p:nvCxnSpPr>
        <p:spPr>
          <a:xfrm>
            <a:off x="759497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68" name="Group 67">
            <a:extLst>
              <a:ext uri="{FF2B5EF4-FFF2-40B4-BE49-F238E27FC236}">
                <a16:creationId xmlns:a16="http://schemas.microsoft.com/office/drawing/2014/main" id="{5B4718B0-FC12-4778-8E29-DB826CD6EFAE}"/>
              </a:ext>
            </a:extLst>
          </p:cNvPr>
          <p:cNvGrpSpPr/>
          <p:nvPr/>
        </p:nvGrpSpPr>
        <p:grpSpPr>
          <a:xfrm>
            <a:off x="8099190" y="1493334"/>
            <a:ext cx="2473377" cy="1243084"/>
            <a:chOff x="5538866" y="1245283"/>
            <a:chExt cx="2473377" cy="1243084"/>
          </a:xfrm>
        </p:grpSpPr>
        <p:sp>
          <p:nvSpPr>
            <p:cNvPr id="69" name="Rectangle 68">
              <a:extLst>
                <a:ext uri="{FF2B5EF4-FFF2-40B4-BE49-F238E27FC236}">
                  <a16:creationId xmlns:a16="http://schemas.microsoft.com/office/drawing/2014/main" id="{CE522F96-A6F3-45BC-A9D5-A06F7458CF95}"/>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a:extLst>
                <a:ext uri="{FF2B5EF4-FFF2-40B4-BE49-F238E27FC236}">
                  <a16:creationId xmlns:a16="http://schemas.microsoft.com/office/drawing/2014/main" id="{387EE438-A6A3-4E47-9660-48F856257FD3}"/>
                </a:ext>
              </a:extLst>
            </p:cNvPr>
            <p:cNvCxnSpPr>
              <a:cxnSpLocks/>
              <a:endCxn id="6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1" name="Straight Arrow Connector 70">
            <a:extLst>
              <a:ext uri="{FF2B5EF4-FFF2-40B4-BE49-F238E27FC236}">
                <a16:creationId xmlns:a16="http://schemas.microsoft.com/office/drawing/2014/main" id="{FD0FD5A8-3EB9-43F3-894A-890900FA1E4A}"/>
              </a:ext>
            </a:extLst>
          </p:cNvPr>
          <p:cNvCxnSpPr>
            <a:cxnSpLocks/>
          </p:cNvCxnSpPr>
          <p:nvPr/>
        </p:nvCxnSpPr>
        <p:spPr>
          <a:xfrm>
            <a:off x="906514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B28D4953-5347-4AB9-9430-B3C103F6518B}"/>
              </a:ext>
            </a:extLst>
          </p:cNvPr>
          <p:cNvCxnSpPr>
            <a:cxnSpLocks/>
          </p:cNvCxnSpPr>
          <p:nvPr/>
        </p:nvCxnSpPr>
        <p:spPr>
          <a:xfrm>
            <a:off x="961383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32E5233D-DB5E-4597-9BB0-675764E8BED4}"/>
              </a:ext>
            </a:extLst>
          </p:cNvPr>
          <p:cNvCxnSpPr>
            <a:cxnSpLocks/>
          </p:cNvCxnSpPr>
          <p:nvPr/>
        </p:nvCxnSpPr>
        <p:spPr>
          <a:xfrm>
            <a:off x="879440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3F6B4CC-4CB9-4C37-8598-A107D11BCDE1}"/>
              </a:ext>
            </a:extLst>
          </p:cNvPr>
          <p:cNvCxnSpPr>
            <a:cxnSpLocks/>
          </p:cNvCxnSpPr>
          <p:nvPr/>
        </p:nvCxnSpPr>
        <p:spPr>
          <a:xfrm>
            <a:off x="988882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9F495CC-07D4-4FC1-B60F-FED7E397A977}"/>
              </a:ext>
            </a:extLst>
          </p:cNvPr>
          <p:cNvCxnSpPr>
            <a:cxnSpLocks/>
          </p:cNvCxnSpPr>
          <p:nvPr/>
        </p:nvCxnSpPr>
        <p:spPr>
          <a:xfrm>
            <a:off x="852467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DD4C37D9-8546-4712-A2E2-F9FEF7B763A1}"/>
              </a:ext>
            </a:extLst>
          </p:cNvPr>
          <p:cNvCxnSpPr>
            <a:cxnSpLocks/>
          </p:cNvCxnSpPr>
          <p:nvPr/>
        </p:nvCxnSpPr>
        <p:spPr>
          <a:xfrm>
            <a:off x="1016380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7" name="Group 76">
            <a:extLst>
              <a:ext uri="{FF2B5EF4-FFF2-40B4-BE49-F238E27FC236}">
                <a16:creationId xmlns:a16="http://schemas.microsoft.com/office/drawing/2014/main" id="{6574A01A-61E0-4C3A-A27E-9E19ED4759BB}"/>
              </a:ext>
            </a:extLst>
          </p:cNvPr>
          <p:cNvGrpSpPr/>
          <p:nvPr/>
        </p:nvGrpSpPr>
        <p:grpSpPr>
          <a:xfrm>
            <a:off x="5530358" y="2801133"/>
            <a:ext cx="2473377" cy="1243084"/>
            <a:chOff x="5538866" y="1245283"/>
            <a:chExt cx="2473377" cy="1243084"/>
          </a:xfrm>
        </p:grpSpPr>
        <p:sp>
          <p:nvSpPr>
            <p:cNvPr id="78" name="Rectangle 77">
              <a:extLst>
                <a:ext uri="{FF2B5EF4-FFF2-40B4-BE49-F238E27FC236}">
                  <a16:creationId xmlns:a16="http://schemas.microsoft.com/office/drawing/2014/main" id="{2572A625-D7AB-41E2-BD37-6A534C4D4A9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EC4DA008-1DF8-42F7-99EE-8165AC1416D5}"/>
                </a:ext>
              </a:extLst>
            </p:cNvPr>
            <p:cNvCxnSpPr>
              <a:cxnSpLocks/>
              <a:endCxn id="78"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0" name="Straight Arrow Connector 79">
            <a:extLst>
              <a:ext uri="{FF2B5EF4-FFF2-40B4-BE49-F238E27FC236}">
                <a16:creationId xmlns:a16="http://schemas.microsoft.com/office/drawing/2014/main" id="{E99BF8F0-F2C8-4E5E-9CF3-BFBCC1163E9C}"/>
              </a:ext>
            </a:extLst>
          </p:cNvPr>
          <p:cNvCxnSpPr>
            <a:cxnSpLocks/>
          </p:cNvCxnSpPr>
          <p:nvPr/>
        </p:nvCxnSpPr>
        <p:spPr>
          <a:xfrm>
            <a:off x="6496311"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6F353AB-6C9D-40FC-B91F-73B64E70E979}"/>
              </a:ext>
            </a:extLst>
          </p:cNvPr>
          <p:cNvCxnSpPr>
            <a:cxnSpLocks/>
          </p:cNvCxnSpPr>
          <p:nvPr/>
        </p:nvCxnSpPr>
        <p:spPr>
          <a:xfrm>
            <a:off x="7045006"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CE641B9-C2CD-4489-B52C-78F331958167}"/>
              </a:ext>
            </a:extLst>
          </p:cNvPr>
          <p:cNvCxnSpPr>
            <a:cxnSpLocks/>
          </p:cNvCxnSpPr>
          <p:nvPr/>
        </p:nvCxnSpPr>
        <p:spPr>
          <a:xfrm>
            <a:off x="6225577"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CFCF485-3345-4910-85F2-FDB8BE145BE3}"/>
              </a:ext>
            </a:extLst>
          </p:cNvPr>
          <p:cNvCxnSpPr>
            <a:cxnSpLocks/>
          </p:cNvCxnSpPr>
          <p:nvPr/>
        </p:nvCxnSpPr>
        <p:spPr>
          <a:xfrm>
            <a:off x="7319990"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062E25DD-0DEF-475F-9D70-DB4DFDBE3D19}"/>
              </a:ext>
            </a:extLst>
          </p:cNvPr>
          <p:cNvCxnSpPr>
            <a:cxnSpLocks/>
          </p:cNvCxnSpPr>
          <p:nvPr/>
        </p:nvCxnSpPr>
        <p:spPr>
          <a:xfrm>
            <a:off x="5955838"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F532541-1119-4439-B165-275831499A86}"/>
              </a:ext>
            </a:extLst>
          </p:cNvPr>
          <p:cNvCxnSpPr>
            <a:cxnSpLocks/>
          </p:cNvCxnSpPr>
          <p:nvPr/>
        </p:nvCxnSpPr>
        <p:spPr>
          <a:xfrm>
            <a:off x="7594973"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AB67EAF0-3AA1-464C-ADE1-8550BB951DDD}"/>
              </a:ext>
            </a:extLst>
          </p:cNvPr>
          <p:cNvGrpSpPr/>
          <p:nvPr/>
        </p:nvGrpSpPr>
        <p:grpSpPr>
          <a:xfrm>
            <a:off x="8099189" y="2801951"/>
            <a:ext cx="2473377" cy="1242266"/>
            <a:chOff x="5538866" y="1245283"/>
            <a:chExt cx="2473377" cy="1243084"/>
          </a:xfrm>
        </p:grpSpPr>
        <p:sp>
          <p:nvSpPr>
            <p:cNvPr id="87" name="Rectangle 86">
              <a:extLst>
                <a:ext uri="{FF2B5EF4-FFF2-40B4-BE49-F238E27FC236}">
                  <a16:creationId xmlns:a16="http://schemas.microsoft.com/office/drawing/2014/main" id="{FD9FF6EF-685A-48E9-BF5D-7B74B42D172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a:extLst>
                <a:ext uri="{FF2B5EF4-FFF2-40B4-BE49-F238E27FC236}">
                  <a16:creationId xmlns:a16="http://schemas.microsoft.com/office/drawing/2014/main" id="{CB15D95D-CF4B-484A-9BD8-F4C9ABD1534F}"/>
                </a:ext>
              </a:extLst>
            </p:cNvPr>
            <p:cNvCxnSpPr>
              <a:cxnSpLocks/>
              <a:endCxn id="8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9" name="Straight Arrow Connector 88">
            <a:extLst>
              <a:ext uri="{FF2B5EF4-FFF2-40B4-BE49-F238E27FC236}">
                <a16:creationId xmlns:a16="http://schemas.microsoft.com/office/drawing/2014/main" id="{8567A8E4-DD17-497C-8209-C579452D36A8}"/>
              </a:ext>
            </a:extLst>
          </p:cNvPr>
          <p:cNvCxnSpPr>
            <a:cxnSpLocks/>
          </p:cNvCxnSpPr>
          <p:nvPr/>
        </p:nvCxnSpPr>
        <p:spPr>
          <a:xfrm>
            <a:off x="9065142"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8ABD1B5-FB90-42D2-B681-4B233A6E1411}"/>
              </a:ext>
            </a:extLst>
          </p:cNvPr>
          <p:cNvCxnSpPr>
            <a:cxnSpLocks/>
          </p:cNvCxnSpPr>
          <p:nvPr/>
        </p:nvCxnSpPr>
        <p:spPr>
          <a:xfrm>
            <a:off x="9613837"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7383B73-74E5-4F60-BE92-151F3224270A}"/>
              </a:ext>
            </a:extLst>
          </p:cNvPr>
          <p:cNvCxnSpPr>
            <a:cxnSpLocks/>
          </p:cNvCxnSpPr>
          <p:nvPr/>
        </p:nvCxnSpPr>
        <p:spPr>
          <a:xfrm>
            <a:off x="8794408"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E86DD1B-1966-49BC-9DAB-C46662BCC872}"/>
              </a:ext>
            </a:extLst>
          </p:cNvPr>
          <p:cNvCxnSpPr>
            <a:cxnSpLocks/>
          </p:cNvCxnSpPr>
          <p:nvPr/>
        </p:nvCxnSpPr>
        <p:spPr>
          <a:xfrm>
            <a:off x="9888821"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0EF7440-EBEF-4D5B-BFC2-E6566AEF0F4D}"/>
              </a:ext>
            </a:extLst>
          </p:cNvPr>
          <p:cNvCxnSpPr>
            <a:cxnSpLocks/>
          </p:cNvCxnSpPr>
          <p:nvPr/>
        </p:nvCxnSpPr>
        <p:spPr>
          <a:xfrm>
            <a:off x="8524669"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FEDA96E-3706-4F23-91BB-ACB3214DC145}"/>
              </a:ext>
            </a:extLst>
          </p:cNvPr>
          <p:cNvCxnSpPr>
            <a:cxnSpLocks/>
          </p:cNvCxnSpPr>
          <p:nvPr/>
        </p:nvCxnSpPr>
        <p:spPr>
          <a:xfrm>
            <a:off x="10163804"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7C00F3CA-5C02-4CDB-B1C5-3F3294048AB6}"/>
              </a:ext>
            </a:extLst>
          </p:cNvPr>
          <p:cNvGrpSpPr/>
          <p:nvPr/>
        </p:nvGrpSpPr>
        <p:grpSpPr>
          <a:xfrm>
            <a:off x="5530358" y="4108932"/>
            <a:ext cx="2473377" cy="1243084"/>
            <a:chOff x="5538866" y="1245283"/>
            <a:chExt cx="2473377" cy="1243084"/>
          </a:xfrm>
        </p:grpSpPr>
        <p:sp>
          <p:nvSpPr>
            <p:cNvPr id="96" name="Rectangle 95">
              <a:extLst>
                <a:ext uri="{FF2B5EF4-FFF2-40B4-BE49-F238E27FC236}">
                  <a16:creationId xmlns:a16="http://schemas.microsoft.com/office/drawing/2014/main" id="{59D27B6D-FD92-48E1-8E0F-0C0098DE39E9}"/>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Arrow Connector 96">
              <a:extLst>
                <a:ext uri="{FF2B5EF4-FFF2-40B4-BE49-F238E27FC236}">
                  <a16:creationId xmlns:a16="http://schemas.microsoft.com/office/drawing/2014/main" id="{1A2D5589-2B1B-4582-8E98-33A45F0E9FA9}"/>
                </a:ext>
              </a:extLst>
            </p:cNvPr>
            <p:cNvCxnSpPr>
              <a:cxnSpLocks/>
              <a:endCxn id="9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8" name="Straight Arrow Connector 97">
            <a:extLst>
              <a:ext uri="{FF2B5EF4-FFF2-40B4-BE49-F238E27FC236}">
                <a16:creationId xmlns:a16="http://schemas.microsoft.com/office/drawing/2014/main" id="{671DB4A5-CABB-43B7-AAF2-A88E9C65ED89}"/>
              </a:ext>
            </a:extLst>
          </p:cNvPr>
          <p:cNvCxnSpPr>
            <a:cxnSpLocks/>
          </p:cNvCxnSpPr>
          <p:nvPr/>
        </p:nvCxnSpPr>
        <p:spPr>
          <a:xfrm>
            <a:off x="649631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EB6E2C77-FCBF-4BB6-A953-50C77303E7DD}"/>
              </a:ext>
            </a:extLst>
          </p:cNvPr>
          <p:cNvCxnSpPr>
            <a:cxnSpLocks/>
          </p:cNvCxnSpPr>
          <p:nvPr/>
        </p:nvCxnSpPr>
        <p:spPr>
          <a:xfrm>
            <a:off x="704500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BE31F6FB-6549-4261-9627-22A44363BEA3}"/>
              </a:ext>
            </a:extLst>
          </p:cNvPr>
          <p:cNvCxnSpPr>
            <a:cxnSpLocks/>
          </p:cNvCxnSpPr>
          <p:nvPr/>
        </p:nvCxnSpPr>
        <p:spPr>
          <a:xfrm>
            <a:off x="622557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C50FF63-A42B-476C-9724-F644488C017B}"/>
              </a:ext>
            </a:extLst>
          </p:cNvPr>
          <p:cNvCxnSpPr>
            <a:cxnSpLocks/>
          </p:cNvCxnSpPr>
          <p:nvPr/>
        </p:nvCxnSpPr>
        <p:spPr>
          <a:xfrm>
            <a:off x="731999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F3B2056-B209-408A-B968-44F3D9999A15}"/>
              </a:ext>
            </a:extLst>
          </p:cNvPr>
          <p:cNvCxnSpPr>
            <a:cxnSpLocks/>
          </p:cNvCxnSpPr>
          <p:nvPr/>
        </p:nvCxnSpPr>
        <p:spPr>
          <a:xfrm>
            <a:off x="595583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5160754A-ECC7-497F-B99E-11F1BD31C3C2}"/>
              </a:ext>
            </a:extLst>
          </p:cNvPr>
          <p:cNvCxnSpPr>
            <a:cxnSpLocks/>
          </p:cNvCxnSpPr>
          <p:nvPr/>
        </p:nvCxnSpPr>
        <p:spPr>
          <a:xfrm>
            <a:off x="759497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E81437-FC51-490D-85A1-772C7D4C7472}"/>
              </a:ext>
            </a:extLst>
          </p:cNvPr>
          <p:cNvGrpSpPr/>
          <p:nvPr/>
        </p:nvGrpSpPr>
        <p:grpSpPr>
          <a:xfrm>
            <a:off x="8099188" y="4108932"/>
            <a:ext cx="2473377" cy="1243084"/>
            <a:chOff x="5538866" y="1245283"/>
            <a:chExt cx="2473377" cy="1243084"/>
          </a:xfrm>
        </p:grpSpPr>
        <p:sp>
          <p:nvSpPr>
            <p:cNvPr id="105" name="Rectangle 104">
              <a:extLst>
                <a:ext uri="{FF2B5EF4-FFF2-40B4-BE49-F238E27FC236}">
                  <a16:creationId xmlns:a16="http://schemas.microsoft.com/office/drawing/2014/main" id="{92B3F21C-D16C-4849-84B0-D279D98FB9C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593E0FE6-C5C8-4E1F-B461-636C89F0D695}"/>
                </a:ext>
              </a:extLst>
            </p:cNvPr>
            <p:cNvCxnSpPr>
              <a:cxnSpLocks/>
              <a:endCxn id="105"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7" name="Straight Arrow Connector 106">
            <a:extLst>
              <a:ext uri="{FF2B5EF4-FFF2-40B4-BE49-F238E27FC236}">
                <a16:creationId xmlns:a16="http://schemas.microsoft.com/office/drawing/2014/main" id="{2625B192-3B31-4886-B38C-F73E09B631BE}"/>
              </a:ext>
            </a:extLst>
          </p:cNvPr>
          <p:cNvCxnSpPr>
            <a:cxnSpLocks/>
          </p:cNvCxnSpPr>
          <p:nvPr/>
        </p:nvCxnSpPr>
        <p:spPr>
          <a:xfrm>
            <a:off x="906514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3D6E47F-0C71-48A5-A582-BD9129DE3E11}"/>
              </a:ext>
            </a:extLst>
          </p:cNvPr>
          <p:cNvCxnSpPr>
            <a:cxnSpLocks/>
          </p:cNvCxnSpPr>
          <p:nvPr/>
        </p:nvCxnSpPr>
        <p:spPr>
          <a:xfrm>
            <a:off x="961383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A73B15B-F7F5-4FA5-8965-0AD848EE7DC2}"/>
              </a:ext>
            </a:extLst>
          </p:cNvPr>
          <p:cNvCxnSpPr>
            <a:cxnSpLocks/>
          </p:cNvCxnSpPr>
          <p:nvPr/>
        </p:nvCxnSpPr>
        <p:spPr>
          <a:xfrm>
            <a:off x="879440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FB519DF2-B473-4F91-9425-36975B13D0F0}"/>
              </a:ext>
            </a:extLst>
          </p:cNvPr>
          <p:cNvCxnSpPr>
            <a:cxnSpLocks/>
          </p:cNvCxnSpPr>
          <p:nvPr/>
        </p:nvCxnSpPr>
        <p:spPr>
          <a:xfrm>
            <a:off x="988882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2C420BA0-08CC-4D1C-8598-EA0D893CB4EC}"/>
              </a:ext>
            </a:extLst>
          </p:cNvPr>
          <p:cNvCxnSpPr>
            <a:cxnSpLocks/>
          </p:cNvCxnSpPr>
          <p:nvPr/>
        </p:nvCxnSpPr>
        <p:spPr>
          <a:xfrm>
            <a:off x="852466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691C94A-7437-445A-8F2A-68381A9B639C}"/>
              </a:ext>
            </a:extLst>
          </p:cNvPr>
          <p:cNvCxnSpPr>
            <a:cxnSpLocks/>
          </p:cNvCxnSpPr>
          <p:nvPr/>
        </p:nvCxnSpPr>
        <p:spPr>
          <a:xfrm>
            <a:off x="1016380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27F5104F-771B-42D0-A306-F797201340DD}"/>
              </a:ext>
            </a:extLst>
          </p:cNvPr>
          <p:cNvSpPr txBox="1"/>
          <p:nvPr/>
        </p:nvSpPr>
        <p:spPr>
          <a:xfrm>
            <a:off x="1344838" y="4289357"/>
            <a:ext cx="3346480"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The </a:t>
            </a:r>
            <a:r>
              <a:rPr lang="en-US" sz="2400" b="1" i="1" dirty="0">
                <a:solidFill>
                  <a:schemeClr val="tx2"/>
                </a:solidFill>
              </a:rPr>
              <a:t>loop</a:t>
            </a:r>
            <a:r>
              <a:rPr lang="en-US" sz="2400" dirty="0">
                <a:solidFill>
                  <a:schemeClr val="bg1"/>
                </a:solidFill>
              </a:rPr>
              <a:t> directive informs the compiler which loops to parallelize.</a:t>
            </a:r>
          </a:p>
        </p:txBody>
      </p:sp>
    </p:spTree>
    <p:extLst>
      <p:ext uri="{BB962C8B-B14F-4D97-AF65-F5344CB8AC3E}">
        <p14:creationId xmlns:p14="http://schemas.microsoft.com/office/powerpoint/2010/main" val="1051705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3"/>
                                        </p:tgtEl>
                                        <p:attrNameLst>
                                          <p:attrName>style.visibility</p:attrName>
                                        </p:attrNameLst>
                                      </p:cBhvr>
                                      <p:to>
                                        <p:strVal val="visible"/>
                                      </p:to>
                                    </p:set>
                                    <p:animEffect transition="in" filter="fade">
                                      <p:cBhvr>
                                        <p:cTn id="11" dur="500"/>
                                        <p:tgtEl>
                                          <p:spTgt spid="113"/>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xit" presetSubtype="32" fill="hold" grpId="0" nodeType="clickEffect">
                                  <p:stCondLst>
                                    <p:cond delay="0"/>
                                  </p:stCondLst>
                                  <p:childTnLst>
                                    <p:anim calcmode="lin" valueType="num">
                                      <p:cBhvr>
                                        <p:cTn id="15" dur="500"/>
                                        <p:tgtEl>
                                          <p:spTgt spid="24"/>
                                        </p:tgtEl>
                                        <p:attrNameLst>
                                          <p:attrName>ppt_w</p:attrName>
                                        </p:attrNameLst>
                                      </p:cBhvr>
                                      <p:tavLst>
                                        <p:tav tm="0">
                                          <p:val>
                                            <p:strVal val="ppt_w"/>
                                          </p:val>
                                        </p:tav>
                                        <p:tav tm="100000">
                                          <p:val>
                                            <p:fltVal val="0"/>
                                          </p:val>
                                        </p:tav>
                                      </p:tavLst>
                                    </p:anim>
                                    <p:anim calcmode="lin" valueType="num">
                                      <p:cBhvr>
                                        <p:cTn id="16" dur="500"/>
                                        <p:tgtEl>
                                          <p:spTgt spid="24"/>
                                        </p:tgtEl>
                                        <p:attrNameLst>
                                          <p:attrName>ppt_h</p:attrName>
                                        </p:attrNameLst>
                                      </p:cBhvr>
                                      <p:tavLst>
                                        <p:tav tm="0">
                                          <p:val>
                                            <p:strVal val="ppt_h"/>
                                          </p:val>
                                        </p:tav>
                                        <p:tav tm="100000">
                                          <p:val>
                                            <p:fltVal val="0"/>
                                          </p:val>
                                        </p:tav>
                                      </p:tavLst>
                                    </p:anim>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par>
                          <p:cTn id="25" fill="hold">
                            <p:stCondLst>
                              <p:cond delay="1000"/>
                            </p:stCondLst>
                            <p:childTnLst>
                              <p:par>
                                <p:cTn id="26" presetID="22" presetClass="entr" presetSubtype="1" fill="hold"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up)">
                                      <p:cBhvr>
                                        <p:cTn id="28" dur="500"/>
                                        <p:tgtEl>
                                          <p:spTgt spid="37"/>
                                        </p:tgtEl>
                                      </p:cBhvr>
                                    </p:animEffect>
                                  </p:childTnLst>
                                </p:cTn>
                              </p:par>
                              <p:par>
                                <p:cTn id="29" presetID="22" presetClass="entr" presetSubtype="1" fill="hold"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up)">
                                      <p:cBhvr>
                                        <p:cTn id="31" dur="500"/>
                                        <p:tgtEl>
                                          <p:spTgt spid="38"/>
                                        </p:tgtEl>
                                      </p:cBhvr>
                                    </p:animEffect>
                                  </p:childTnLst>
                                </p:cTn>
                              </p:par>
                              <p:par>
                                <p:cTn id="32" presetID="22" presetClass="entr" presetSubtype="1" fill="hold" nodeType="withEffect">
                                  <p:stCondLst>
                                    <p:cond delay="0"/>
                                  </p:stCondLst>
                                  <p:childTnLst>
                                    <p:set>
                                      <p:cBhvr>
                                        <p:cTn id="33" dur="1" fill="hold">
                                          <p:stCondLst>
                                            <p:cond delay="0"/>
                                          </p:stCondLst>
                                        </p:cTn>
                                        <p:tgtEl>
                                          <p:spTgt spid="71"/>
                                        </p:tgtEl>
                                        <p:attrNameLst>
                                          <p:attrName>style.visibility</p:attrName>
                                        </p:attrNameLst>
                                      </p:cBhvr>
                                      <p:to>
                                        <p:strVal val="visible"/>
                                      </p:to>
                                    </p:set>
                                    <p:animEffect transition="in" filter="wipe(up)">
                                      <p:cBhvr>
                                        <p:cTn id="34" dur="500"/>
                                        <p:tgtEl>
                                          <p:spTgt spid="71"/>
                                        </p:tgtEl>
                                      </p:cBhvr>
                                    </p:animEffect>
                                  </p:childTnLst>
                                </p:cTn>
                              </p:par>
                              <p:par>
                                <p:cTn id="35" presetID="22" presetClass="entr" presetSubtype="1" fill="hold" nodeType="with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up)">
                                      <p:cBhvr>
                                        <p:cTn id="37" dur="500"/>
                                        <p:tgtEl>
                                          <p:spTgt spid="72"/>
                                        </p:tgtEl>
                                      </p:cBhvr>
                                    </p:animEffect>
                                  </p:childTnLst>
                                </p:cTn>
                              </p:par>
                              <p:par>
                                <p:cTn id="38" presetID="22" presetClass="entr" presetSubtype="1" fill="hold"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wipe(up)">
                                      <p:cBhvr>
                                        <p:cTn id="40" dur="500"/>
                                        <p:tgtEl>
                                          <p:spTgt spid="80"/>
                                        </p:tgtEl>
                                      </p:cBhvr>
                                    </p:animEffect>
                                  </p:childTnLst>
                                </p:cTn>
                              </p:par>
                              <p:par>
                                <p:cTn id="41" presetID="22" presetClass="entr" presetSubtype="1" fill="hold" nodeType="with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wipe(up)">
                                      <p:cBhvr>
                                        <p:cTn id="43" dur="500"/>
                                        <p:tgtEl>
                                          <p:spTgt spid="81"/>
                                        </p:tgtEl>
                                      </p:cBhvr>
                                    </p:animEffect>
                                  </p:childTnLst>
                                </p:cTn>
                              </p:par>
                              <p:par>
                                <p:cTn id="44" presetID="22" presetClass="entr" presetSubtype="1" fill="hold" nodeType="withEffect">
                                  <p:stCondLst>
                                    <p:cond delay="0"/>
                                  </p:stCondLst>
                                  <p:childTnLst>
                                    <p:set>
                                      <p:cBhvr>
                                        <p:cTn id="45" dur="1" fill="hold">
                                          <p:stCondLst>
                                            <p:cond delay="0"/>
                                          </p:stCondLst>
                                        </p:cTn>
                                        <p:tgtEl>
                                          <p:spTgt spid="89"/>
                                        </p:tgtEl>
                                        <p:attrNameLst>
                                          <p:attrName>style.visibility</p:attrName>
                                        </p:attrNameLst>
                                      </p:cBhvr>
                                      <p:to>
                                        <p:strVal val="visible"/>
                                      </p:to>
                                    </p:set>
                                    <p:animEffect transition="in" filter="wipe(up)">
                                      <p:cBhvr>
                                        <p:cTn id="46" dur="500"/>
                                        <p:tgtEl>
                                          <p:spTgt spid="89"/>
                                        </p:tgtEl>
                                      </p:cBhvr>
                                    </p:animEffect>
                                  </p:childTnLst>
                                </p:cTn>
                              </p:par>
                              <p:par>
                                <p:cTn id="47" presetID="22" presetClass="entr" presetSubtype="1" fill="hold" nodeType="withEffect">
                                  <p:stCondLst>
                                    <p:cond delay="0"/>
                                  </p:stCondLst>
                                  <p:childTnLst>
                                    <p:set>
                                      <p:cBhvr>
                                        <p:cTn id="48" dur="1" fill="hold">
                                          <p:stCondLst>
                                            <p:cond delay="0"/>
                                          </p:stCondLst>
                                        </p:cTn>
                                        <p:tgtEl>
                                          <p:spTgt spid="90"/>
                                        </p:tgtEl>
                                        <p:attrNameLst>
                                          <p:attrName>style.visibility</p:attrName>
                                        </p:attrNameLst>
                                      </p:cBhvr>
                                      <p:to>
                                        <p:strVal val="visible"/>
                                      </p:to>
                                    </p:set>
                                    <p:animEffect transition="in" filter="wipe(up)">
                                      <p:cBhvr>
                                        <p:cTn id="49" dur="500"/>
                                        <p:tgtEl>
                                          <p:spTgt spid="90"/>
                                        </p:tgtEl>
                                      </p:cBhvr>
                                    </p:animEffect>
                                  </p:childTnLst>
                                </p:cTn>
                              </p:par>
                              <p:par>
                                <p:cTn id="50" presetID="22" presetClass="entr" presetSubtype="1" fill="hold" nodeType="withEffect">
                                  <p:stCondLst>
                                    <p:cond delay="0"/>
                                  </p:stCondLst>
                                  <p:childTnLst>
                                    <p:set>
                                      <p:cBhvr>
                                        <p:cTn id="51" dur="1" fill="hold">
                                          <p:stCondLst>
                                            <p:cond delay="0"/>
                                          </p:stCondLst>
                                        </p:cTn>
                                        <p:tgtEl>
                                          <p:spTgt spid="98"/>
                                        </p:tgtEl>
                                        <p:attrNameLst>
                                          <p:attrName>style.visibility</p:attrName>
                                        </p:attrNameLst>
                                      </p:cBhvr>
                                      <p:to>
                                        <p:strVal val="visible"/>
                                      </p:to>
                                    </p:set>
                                    <p:animEffect transition="in" filter="wipe(up)">
                                      <p:cBhvr>
                                        <p:cTn id="52" dur="500"/>
                                        <p:tgtEl>
                                          <p:spTgt spid="98"/>
                                        </p:tgtEl>
                                      </p:cBhvr>
                                    </p:animEffect>
                                  </p:childTnLst>
                                </p:cTn>
                              </p:par>
                              <p:par>
                                <p:cTn id="53" presetID="22" presetClass="entr" presetSubtype="1" fill="hold" nodeType="with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wipe(up)">
                                      <p:cBhvr>
                                        <p:cTn id="55" dur="500"/>
                                        <p:tgtEl>
                                          <p:spTgt spid="99"/>
                                        </p:tgtEl>
                                      </p:cBhvr>
                                    </p:animEffect>
                                  </p:childTnLst>
                                </p:cTn>
                              </p:par>
                              <p:par>
                                <p:cTn id="56" presetID="22" presetClass="entr" presetSubtype="1" fill="hold" nodeType="withEffect">
                                  <p:stCondLst>
                                    <p:cond delay="0"/>
                                  </p:stCondLst>
                                  <p:childTnLst>
                                    <p:set>
                                      <p:cBhvr>
                                        <p:cTn id="57" dur="1" fill="hold">
                                          <p:stCondLst>
                                            <p:cond delay="0"/>
                                          </p:stCondLst>
                                        </p:cTn>
                                        <p:tgtEl>
                                          <p:spTgt spid="107"/>
                                        </p:tgtEl>
                                        <p:attrNameLst>
                                          <p:attrName>style.visibility</p:attrName>
                                        </p:attrNameLst>
                                      </p:cBhvr>
                                      <p:to>
                                        <p:strVal val="visible"/>
                                      </p:to>
                                    </p:set>
                                    <p:animEffect transition="in" filter="wipe(up)">
                                      <p:cBhvr>
                                        <p:cTn id="58" dur="500"/>
                                        <p:tgtEl>
                                          <p:spTgt spid="107"/>
                                        </p:tgtEl>
                                      </p:cBhvr>
                                    </p:animEffect>
                                  </p:childTnLst>
                                </p:cTn>
                              </p:par>
                              <p:par>
                                <p:cTn id="59" presetID="22" presetClass="entr" presetSubtype="1" fill="hold" nodeType="withEffect">
                                  <p:stCondLst>
                                    <p:cond delay="0"/>
                                  </p:stCondLst>
                                  <p:childTnLst>
                                    <p:set>
                                      <p:cBhvr>
                                        <p:cTn id="60" dur="1" fill="hold">
                                          <p:stCondLst>
                                            <p:cond delay="0"/>
                                          </p:stCondLst>
                                        </p:cTn>
                                        <p:tgtEl>
                                          <p:spTgt spid="108"/>
                                        </p:tgtEl>
                                        <p:attrNameLst>
                                          <p:attrName>style.visibility</p:attrName>
                                        </p:attrNameLst>
                                      </p:cBhvr>
                                      <p:to>
                                        <p:strVal val="visible"/>
                                      </p:to>
                                    </p:set>
                                    <p:animEffect transition="in" filter="wipe(up)">
                                      <p:cBhvr>
                                        <p:cTn id="61" dur="500"/>
                                        <p:tgtEl>
                                          <p:spTgt spid="108"/>
                                        </p:tgtEl>
                                      </p:cBhvr>
                                    </p:animEffect>
                                  </p:childTnLst>
                                </p:cTn>
                              </p:par>
                            </p:childTnLst>
                          </p:cTn>
                        </p:par>
                        <p:par>
                          <p:cTn id="62" fill="hold">
                            <p:stCondLst>
                              <p:cond delay="1500"/>
                            </p:stCondLst>
                            <p:childTnLst>
                              <p:par>
                                <p:cTn id="63" presetID="22" presetClass="entr" presetSubtype="1" fill="hold"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wipe(up)">
                                      <p:cBhvr>
                                        <p:cTn id="65" dur="500"/>
                                        <p:tgtEl>
                                          <p:spTgt spid="39"/>
                                        </p:tgtEl>
                                      </p:cBhvr>
                                    </p:animEffect>
                                  </p:childTnLst>
                                </p:cTn>
                              </p:par>
                              <p:par>
                                <p:cTn id="66" presetID="22" presetClass="entr" presetSubtype="1" fill="hold" nodeType="with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up)">
                                      <p:cBhvr>
                                        <p:cTn id="68" dur="500"/>
                                        <p:tgtEl>
                                          <p:spTgt spid="40"/>
                                        </p:tgtEl>
                                      </p:cBhvr>
                                    </p:animEffect>
                                  </p:childTnLst>
                                </p:cTn>
                              </p:par>
                              <p:par>
                                <p:cTn id="69" presetID="22" presetClass="entr" presetSubtype="1" fill="hold" nodeType="with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wipe(up)">
                                      <p:cBhvr>
                                        <p:cTn id="71" dur="500"/>
                                        <p:tgtEl>
                                          <p:spTgt spid="73"/>
                                        </p:tgtEl>
                                      </p:cBhvr>
                                    </p:animEffect>
                                  </p:childTnLst>
                                </p:cTn>
                              </p:par>
                              <p:par>
                                <p:cTn id="72" presetID="22" presetClass="entr" presetSubtype="1" fill="hold" nodeType="withEffect">
                                  <p:stCondLst>
                                    <p:cond delay="0"/>
                                  </p:stCondLst>
                                  <p:childTnLst>
                                    <p:set>
                                      <p:cBhvr>
                                        <p:cTn id="73" dur="1" fill="hold">
                                          <p:stCondLst>
                                            <p:cond delay="0"/>
                                          </p:stCondLst>
                                        </p:cTn>
                                        <p:tgtEl>
                                          <p:spTgt spid="74"/>
                                        </p:tgtEl>
                                        <p:attrNameLst>
                                          <p:attrName>style.visibility</p:attrName>
                                        </p:attrNameLst>
                                      </p:cBhvr>
                                      <p:to>
                                        <p:strVal val="visible"/>
                                      </p:to>
                                    </p:set>
                                    <p:animEffect transition="in" filter="wipe(up)">
                                      <p:cBhvr>
                                        <p:cTn id="74" dur="500"/>
                                        <p:tgtEl>
                                          <p:spTgt spid="74"/>
                                        </p:tgtEl>
                                      </p:cBhvr>
                                    </p:animEffect>
                                  </p:childTnLst>
                                </p:cTn>
                              </p:par>
                              <p:par>
                                <p:cTn id="75" presetID="22" presetClass="entr" presetSubtype="1" fill="hold" nodeType="withEffect">
                                  <p:stCondLst>
                                    <p:cond delay="0"/>
                                  </p:stCondLst>
                                  <p:childTnLst>
                                    <p:set>
                                      <p:cBhvr>
                                        <p:cTn id="76" dur="1" fill="hold">
                                          <p:stCondLst>
                                            <p:cond delay="0"/>
                                          </p:stCondLst>
                                        </p:cTn>
                                        <p:tgtEl>
                                          <p:spTgt spid="82"/>
                                        </p:tgtEl>
                                        <p:attrNameLst>
                                          <p:attrName>style.visibility</p:attrName>
                                        </p:attrNameLst>
                                      </p:cBhvr>
                                      <p:to>
                                        <p:strVal val="visible"/>
                                      </p:to>
                                    </p:set>
                                    <p:animEffect transition="in" filter="wipe(up)">
                                      <p:cBhvr>
                                        <p:cTn id="77" dur="500"/>
                                        <p:tgtEl>
                                          <p:spTgt spid="82"/>
                                        </p:tgtEl>
                                      </p:cBhvr>
                                    </p:animEffect>
                                  </p:childTnLst>
                                </p:cTn>
                              </p:par>
                              <p:par>
                                <p:cTn id="78" presetID="22" presetClass="entr" presetSubtype="1" fill="hold" nodeType="withEffect">
                                  <p:stCondLst>
                                    <p:cond delay="0"/>
                                  </p:stCondLst>
                                  <p:childTnLst>
                                    <p:set>
                                      <p:cBhvr>
                                        <p:cTn id="79" dur="1" fill="hold">
                                          <p:stCondLst>
                                            <p:cond delay="0"/>
                                          </p:stCondLst>
                                        </p:cTn>
                                        <p:tgtEl>
                                          <p:spTgt spid="83"/>
                                        </p:tgtEl>
                                        <p:attrNameLst>
                                          <p:attrName>style.visibility</p:attrName>
                                        </p:attrNameLst>
                                      </p:cBhvr>
                                      <p:to>
                                        <p:strVal val="visible"/>
                                      </p:to>
                                    </p:set>
                                    <p:animEffect transition="in" filter="wipe(up)">
                                      <p:cBhvr>
                                        <p:cTn id="80" dur="500"/>
                                        <p:tgtEl>
                                          <p:spTgt spid="83"/>
                                        </p:tgtEl>
                                      </p:cBhvr>
                                    </p:animEffect>
                                  </p:childTnLst>
                                </p:cTn>
                              </p:par>
                              <p:par>
                                <p:cTn id="81" presetID="22" presetClass="entr" presetSubtype="1" fill="hold" nodeType="withEffect">
                                  <p:stCondLst>
                                    <p:cond delay="0"/>
                                  </p:stCondLst>
                                  <p:childTnLst>
                                    <p:set>
                                      <p:cBhvr>
                                        <p:cTn id="82" dur="1" fill="hold">
                                          <p:stCondLst>
                                            <p:cond delay="0"/>
                                          </p:stCondLst>
                                        </p:cTn>
                                        <p:tgtEl>
                                          <p:spTgt spid="91"/>
                                        </p:tgtEl>
                                        <p:attrNameLst>
                                          <p:attrName>style.visibility</p:attrName>
                                        </p:attrNameLst>
                                      </p:cBhvr>
                                      <p:to>
                                        <p:strVal val="visible"/>
                                      </p:to>
                                    </p:set>
                                    <p:animEffect transition="in" filter="wipe(up)">
                                      <p:cBhvr>
                                        <p:cTn id="83" dur="500"/>
                                        <p:tgtEl>
                                          <p:spTgt spid="91"/>
                                        </p:tgtEl>
                                      </p:cBhvr>
                                    </p:animEffect>
                                  </p:childTnLst>
                                </p:cTn>
                              </p:par>
                              <p:par>
                                <p:cTn id="84" presetID="22" presetClass="entr" presetSubtype="1" fill="hold" nodeType="withEffect">
                                  <p:stCondLst>
                                    <p:cond delay="0"/>
                                  </p:stCondLst>
                                  <p:childTnLst>
                                    <p:set>
                                      <p:cBhvr>
                                        <p:cTn id="85" dur="1" fill="hold">
                                          <p:stCondLst>
                                            <p:cond delay="0"/>
                                          </p:stCondLst>
                                        </p:cTn>
                                        <p:tgtEl>
                                          <p:spTgt spid="92"/>
                                        </p:tgtEl>
                                        <p:attrNameLst>
                                          <p:attrName>style.visibility</p:attrName>
                                        </p:attrNameLst>
                                      </p:cBhvr>
                                      <p:to>
                                        <p:strVal val="visible"/>
                                      </p:to>
                                    </p:set>
                                    <p:animEffect transition="in" filter="wipe(up)">
                                      <p:cBhvr>
                                        <p:cTn id="86" dur="500"/>
                                        <p:tgtEl>
                                          <p:spTgt spid="92"/>
                                        </p:tgtEl>
                                      </p:cBhvr>
                                    </p:animEffect>
                                  </p:childTnLst>
                                </p:cTn>
                              </p:par>
                              <p:par>
                                <p:cTn id="87" presetID="22" presetClass="entr" presetSubtype="1" fill="hold" nodeType="withEffect">
                                  <p:stCondLst>
                                    <p:cond delay="0"/>
                                  </p:stCondLst>
                                  <p:childTnLst>
                                    <p:set>
                                      <p:cBhvr>
                                        <p:cTn id="88" dur="1" fill="hold">
                                          <p:stCondLst>
                                            <p:cond delay="0"/>
                                          </p:stCondLst>
                                        </p:cTn>
                                        <p:tgtEl>
                                          <p:spTgt spid="100"/>
                                        </p:tgtEl>
                                        <p:attrNameLst>
                                          <p:attrName>style.visibility</p:attrName>
                                        </p:attrNameLst>
                                      </p:cBhvr>
                                      <p:to>
                                        <p:strVal val="visible"/>
                                      </p:to>
                                    </p:set>
                                    <p:animEffect transition="in" filter="wipe(up)">
                                      <p:cBhvr>
                                        <p:cTn id="89" dur="500"/>
                                        <p:tgtEl>
                                          <p:spTgt spid="100"/>
                                        </p:tgtEl>
                                      </p:cBhvr>
                                    </p:animEffect>
                                  </p:childTnLst>
                                </p:cTn>
                              </p:par>
                              <p:par>
                                <p:cTn id="90" presetID="22" presetClass="entr" presetSubtype="1" fill="hold" nodeType="withEffect">
                                  <p:stCondLst>
                                    <p:cond delay="0"/>
                                  </p:stCondLst>
                                  <p:childTnLst>
                                    <p:set>
                                      <p:cBhvr>
                                        <p:cTn id="91" dur="1" fill="hold">
                                          <p:stCondLst>
                                            <p:cond delay="0"/>
                                          </p:stCondLst>
                                        </p:cTn>
                                        <p:tgtEl>
                                          <p:spTgt spid="101"/>
                                        </p:tgtEl>
                                        <p:attrNameLst>
                                          <p:attrName>style.visibility</p:attrName>
                                        </p:attrNameLst>
                                      </p:cBhvr>
                                      <p:to>
                                        <p:strVal val="visible"/>
                                      </p:to>
                                    </p:set>
                                    <p:animEffect transition="in" filter="wipe(up)">
                                      <p:cBhvr>
                                        <p:cTn id="92" dur="500"/>
                                        <p:tgtEl>
                                          <p:spTgt spid="101"/>
                                        </p:tgtEl>
                                      </p:cBhvr>
                                    </p:animEffect>
                                  </p:childTnLst>
                                </p:cTn>
                              </p:par>
                              <p:par>
                                <p:cTn id="93" presetID="22" presetClass="entr" presetSubtype="1" fill="hold" nodeType="withEffect">
                                  <p:stCondLst>
                                    <p:cond delay="0"/>
                                  </p:stCondLst>
                                  <p:childTnLst>
                                    <p:set>
                                      <p:cBhvr>
                                        <p:cTn id="94" dur="1" fill="hold">
                                          <p:stCondLst>
                                            <p:cond delay="0"/>
                                          </p:stCondLst>
                                        </p:cTn>
                                        <p:tgtEl>
                                          <p:spTgt spid="109"/>
                                        </p:tgtEl>
                                        <p:attrNameLst>
                                          <p:attrName>style.visibility</p:attrName>
                                        </p:attrNameLst>
                                      </p:cBhvr>
                                      <p:to>
                                        <p:strVal val="visible"/>
                                      </p:to>
                                    </p:set>
                                    <p:animEffect transition="in" filter="wipe(up)">
                                      <p:cBhvr>
                                        <p:cTn id="95" dur="500"/>
                                        <p:tgtEl>
                                          <p:spTgt spid="109"/>
                                        </p:tgtEl>
                                      </p:cBhvr>
                                    </p:animEffect>
                                  </p:childTnLst>
                                </p:cTn>
                              </p:par>
                              <p:par>
                                <p:cTn id="96" presetID="22" presetClass="entr" presetSubtype="1" fill="hold" nodeType="withEffect">
                                  <p:stCondLst>
                                    <p:cond delay="0"/>
                                  </p:stCondLst>
                                  <p:childTnLst>
                                    <p:set>
                                      <p:cBhvr>
                                        <p:cTn id="97" dur="1" fill="hold">
                                          <p:stCondLst>
                                            <p:cond delay="0"/>
                                          </p:stCondLst>
                                        </p:cTn>
                                        <p:tgtEl>
                                          <p:spTgt spid="110"/>
                                        </p:tgtEl>
                                        <p:attrNameLst>
                                          <p:attrName>style.visibility</p:attrName>
                                        </p:attrNameLst>
                                      </p:cBhvr>
                                      <p:to>
                                        <p:strVal val="visible"/>
                                      </p:to>
                                    </p:set>
                                    <p:animEffect transition="in" filter="wipe(up)">
                                      <p:cBhvr>
                                        <p:cTn id="98" dur="500"/>
                                        <p:tgtEl>
                                          <p:spTgt spid="110"/>
                                        </p:tgtEl>
                                      </p:cBhvr>
                                    </p:animEffect>
                                  </p:childTnLst>
                                </p:cTn>
                              </p:par>
                            </p:childTnLst>
                          </p:cTn>
                        </p:par>
                        <p:par>
                          <p:cTn id="99" fill="hold">
                            <p:stCondLst>
                              <p:cond delay="2000"/>
                            </p:stCondLst>
                            <p:childTnLst>
                              <p:par>
                                <p:cTn id="100" presetID="22" presetClass="entr" presetSubtype="1" fill="hold" nodeType="afterEffect">
                                  <p:stCondLst>
                                    <p:cond delay="0"/>
                                  </p:stCondLst>
                                  <p:childTnLst>
                                    <p:set>
                                      <p:cBhvr>
                                        <p:cTn id="101" dur="1" fill="hold">
                                          <p:stCondLst>
                                            <p:cond delay="0"/>
                                          </p:stCondLst>
                                        </p:cTn>
                                        <p:tgtEl>
                                          <p:spTgt spid="41"/>
                                        </p:tgtEl>
                                        <p:attrNameLst>
                                          <p:attrName>style.visibility</p:attrName>
                                        </p:attrNameLst>
                                      </p:cBhvr>
                                      <p:to>
                                        <p:strVal val="visible"/>
                                      </p:to>
                                    </p:set>
                                    <p:animEffect transition="in" filter="wipe(up)">
                                      <p:cBhvr>
                                        <p:cTn id="102" dur="500"/>
                                        <p:tgtEl>
                                          <p:spTgt spid="41"/>
                                        </p:tgtEl>
                                      </p:cBhvr>
                                    </p:animEffect>
                                  </p:childTnLst>
                                </p:cTn>
                              </p:par>
                              <p:par>
                                <p:cTn id="103" presetID="22" presetClass="entr" presetSubtype="1" fill="hold" nodeType="withEffect">
                                  <p:stCondLst>
                                    <p:cond delay="0"/>
                                  </p:stCondLst>
                                  <p:childTnLst>
                                    <p:set>
                                      <p:cBhvr>
                                        <p:cTn id="104" dur="1" fill="hold">
                                          <p:stCondLst>
                                            <p:cond delay="0"/>
                                          </p:stCondLst>
                                        </p:cTn>
                                        <p:tgtEl>
                                          <p:spTgt spid="42"/>
                                        </p:tgtEl>
                                        <p:attrNameLst>
                                          <p:attrName>style.visibility</p:attrName>
                                        </p:attrNameLst>
                                      </p:cBhvr>
                                      <p:to>
                                        <p:strVal val="visible"/>
                                      </p:to>
                                    </p:set>
                                    <p:animEffect transition="in" filter="wipe(up)">
                                      <p:cBhvr>
                                        <p:cTn id="105" dur="500"/>
                                        <p:tgtEl>
                                          <p:spTgt spid="42"/>
                                        </p:tgtEl>
                                      </p:cBhvr>
                                    </p:animEffect>
                                  </p:childTnLst>
                                </p:cTn>
                              </p:par>
                              <p:par>
                                <p:cTn id="106" presetID="22" presetClass="entr" presetSubtype="1" fill="hold" nodeType="withEffect">
                                  <p:stCondLst>
                                    <p:cond delay="0"/>
                                  </p:stCondLst>
                                  <p:childTnLst>
                                    <p:set>
                                      <p:cBhvr>
                                        <p:cTn id="107" dur="1" fill="hold">
                                          <p:stCondLst>
                                            <p:cond delay="0"/>
                                          </p:stCondLst>
                                        </p:cTn>
                                        <p:tgtEl>
                                          <p:spTgt spid="75"/>
                                        </p:tgtEl>
                                        <p:attrNameLst>
                                          <p:attrName>style.visibility</p:attrName>
                                        </p:attrNameLst>
                                      </p:cBhvr>
                                      <p:to>
                                        <p:strVal val="visible"/>
                                      </p:to>
                                    </p:set>
                                    <p:animEffect transition="in" filter="wipe(up)">
                                      <p:cBhvr>
                                        <p:cTn id="108" dur="500"/>
                                        <p:tgtEl>
                                          <p:spTgt spid="75"/>
                                        </p:tgtEl>
                                      </p:cBhvr>
                                    </p:animEffect>
                                  </p:childTnLst>
                                </p:cTn>
                              </p:par>
                              <p:par>
                                <p:cTn id="109" presetID="22" presetClass="entr" presetSubtype="1" fill="hold" nodeType="withEffect">
                                  <p:stCondLst>
                                    <p:cond delay="0"/>
                                  </p:stCondLst>
                                  <p:childTnLst>
                                    <p:set>
                                      <p:cBhvr>
                                        <p:cTn id="110" dur="1" fill="hold">
                                          <p:stCondLst>
                                            <p:cond delay="0"/>
                                          </p:stCondLst>
                                        </p:cTn>
                                        <p:tgtEl>
                                          <p:spTgt spid="76"/>
                                        </p:tgtEl>
                                        <p:attrNameLst>
                                          <p:attrName>style.visibility</p:attrName>
                                        </p:attrNameLst>
                                      </p:cBhvr>
                                      <p:to>
                                        <p:strVal val="visible"/>
                                      </p:to>
                                    </p:set>
                                    <p:animEffect transition="in" filter="wipe(up)">
                                      <p:cBhvr>
                                        <p:cTn id="111" dur="500"/>
                                        <p:tgtEl>
                                          <p:spTgt spid="76"/>
                                        </p:tgtEl>
                                      </p:cBhvr>
                                    </p:animEffect>
                                  </p:childTnLst>
                                </p:cTn>
                              </p:par>
                              <p:par>
                                <p:cTn id="112" presetID="22" presetClass="entr" presetSubtype="1" fill="hold" nodeType="withEffect">
                                  <p:stCondLst>
                                    <p:cond delay="0"/>
                                  </p:stCondLst>
                                  <p:childTnLst>
                                    <p:set>
                                      <p:cBhvr>
                                        <p:cTn id="113" dur="1" fill="hold">
                                          <p:stCondLst>
                                            <p:cond delay="0"/>
                                          </p:stCondLst>
                                        </p:cTn>
                                        <p:tgtEl>
                                          <p:spTgt spid="84"/>
                                        </p:tgtEl>
                                        <p:attrNameLst>
                                          <p:attrName>style.visibility</p:attrName>
                                        </p:attrNameLst>
                                      </p:cBhvr>
                                      <p:to>
                                        <p:strVal val="visible"/>
                                      </p:to>
                                    </p:set>
                                    <p:animEffect transition="in" filter="wipe(up)">
                                      <p:cBhvr>
                                        <p:cTn id="114" dur="500"/>
                                        <p:tgtEl>
                                          <p:spTgt spid="84"/>
                                        </p:tgtEl>
                                      </p:cBhvr>
                                    </p:animEffect>
                                  </p:childTnLst>
                                </p:cTn>
                              </p:par>
                              <p:par>
                                <p:cTn id="115" presetID="22" presetClass="entr" presetSubtype="1" fill="hold" nodeType="withEffect">
                                  <p:stCondLst>
                                    <p:cond delay="0"/>
                                  </p:stCondLst>
                                  <p:childTnLst>
                                    <p:set>
                                      <p:cBhvr>
                                        <p:cTn id="116" dur="1" fill="hold">
                                          <p:stCondLst>
                                            <p:cond delay="0"/>
                                          </p:stCondLst>
                                        </p:cTn>
                                        <p:tgtEl>
                                          <p:spTgt spid="85"/>
                                        </p:tgtEl>
                                        <p:attrNameLst>
                                          <p:attrName>style.visibility</p:attrName>
                                        </p:attrNameLst>
                                      </p:cBhvr>
                                      <p:to>
                                        <p:strVal val="visible"/>
                                      </p:to>
                                    </p:set>
                                    <p:animEffect transition="in" filter="wipe(up)">
                                      <p:cBhvr>
                                        <p:cTn id="117" dur="500"/>
                                        <p:tgtEl>
                                          <p:spTgt spid="85"/>
                                        </p:tgtEl>
                                      </p:cBhvr>
                                    </p:animEffect>
                                  </p:childTnLst>
                                </p:cTn>
                              </p:par>
                              <p:par>
                                <p:cTn id="118" presetID="22" presetClass="entr" presetSubtype="1" fill="hold" nodeType="withEffect">
                                  <p:stCondLst>
                                    <p:cond delay="0"/>
                                  </p:stCondLst>
                                  <p:childTnLst>
                                    <p:set>
                                      <p:cBhvr>
                                        <p:cTn id="119" dur="1" fill="hold">
                                          <p:stCondLst>
                                            <p:cond delay="0"/>
                                          </p:stCondLst>
                                        </p:cTn>
                                        <p:tgtEl>
                                          <p:spTgt spid="93"/>
                                        </p:tgtEl>
                                        <p:attrNameLst>
                                          <p:attrName>style.visibility</p:attrName>
                                        </p:attrNameLst>
                                      </p:cBhvr>
                                      <p:to>
                                        <p:strVal val="visible"/>
                                      </p:to>
                                    </p:set>
                                    <p:animEffect transition="in" filter="wipe(up)">
                                      <p:cBhvr>
                                        <p:cTn id="120" dur="500"/>
                                        <p:tgtEl>
                                          <p:spTgt spid="93"/>
                                        </p:tgtEl>
                                      </p:cBhvr>
                                    </p:animEffect>
                                  </p:childTnLst>
                                </p:cTn>
                              </p:par>
                              <p:par>
                                <p:cTn id="121" presetID="22" presetClass="entr" presetSubtype="1" fill="hold" nodeType="withEffect">
                                  <p:stCondLst>
                                    <p:cond delay="0"/>
                                  </p:stCondLst>
                                  <p:childTnLst>
                                    <p:set>
                                      <p:cBhvr>
                                        <p:cTn id="122" dur="1" fill="hold">
                                          <p:stCondLst>
                                            <p:cond delay="0"/>
                                          </p:stCondLst>
                                        </p:cTn>
                                        <p:tgtEl>
                                          <p:spTgt spid="94"/>
                                        </p:tgtEl>
                                        <p:attrNameLst>
                                          <p:attrName>style.visibility</p:attrName>
                                        </p:attrNameLst>
                                      </p:cBhvr>
                                      <p:to>
                                        <p:strVal val="visible"/>
                                      </p:to>
                                    </p:set>
                                    <p:animEffect transition="in" filter="wipe(up)">
                                      <p:cBhvr>
                                        <p:cTn id="123" dur="500"/>
                                        <p:tgtEl>
                                          <p:spTgt spid="94"/>
                                        </p:tgtEl>
                                      </p:cBhvr>
                                    </p:animEffect>
                                  </p:childTnLst>
                                </p:cTn>
                              </p:par>
                              <p:par>
                                <p:cTn id="124" presetID="22" presetClass="entr" presetSubtype="1" fill="hold" nodeType="with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wipe(up)">
                                      <p:cBhvr>
                                        <p:cTn id="126" dur="500"/>
                                        <p:tgtEl>
                                          <p:spTgt spid="102"/>
                                        </p:tgtEl>
                                      </p:cBhvr>
                                    </p:animEffect>
                                  </p:childTnLst>
                                </p:cTn>
                              </p:par>
                              <p:par>
                                <p:cTn id="127" presetID="22" presetClass="entr" presetSubtype="1" fill="hold" nodeType="withEffect">
                                  <p:stCondLst>
                                    <p:cond delay="0"/>
                                  </p:stCondLst>
                                  <p:childTnLst>
                                    <p:set>
                                      <p:cBhvr>
                                        <p:cTn id="128" dur="1" fill="hold">
                                          <p:stCondLst>
                                            <p:cond delay="0"/>
                                          </p:stCondLst>
                                        </p:cTn>
                                        <p:tgtEl>
                                          <p:spTgt spid="103"/>
                                        </p:tgtEl>
                                        <p:attrNameLst>
                                          <p:attrName>style.visibility</p:attrName>
                                        </p:attrNameLst>
                                      </p:cBhvr>
                                      <p:to>
                                        <p:strVal val="visible"/>
                                      </p:to>
                                    </p:set>
                                    <p:animEffect transition="in" filter="wipe(up)">
                                      <p:cBhvr>
                                        <p:cTn id="129" dur="500"/>
                                        <p:tgtEl>
                                          <p:spTgt spid="103"/>
                                        </p:tgtEl>
                                      </p:cBhvr>
                                    </p:animEffect>
                                  </p:childTnLst>
                                </p:cTn>
                              </p:par>
                              <p:par>
                                <p:cTn id="130" presetID="22" presetClass="entr" presetSubtype="1" fill="hold" nodeType="withEffect">
                                  <p:stCondLst>
                                    <p:cond delay="0"/>
                                  </p:stCondLst>
                                  <p:childTnLst>
                                    <p:set>
                                      <p:cBhvr>
                                        <p:cTn id="131" dur="1" fill="hold">
                                          <p:stCondLst>
                                            <p:cond delay="0"/>
                                          </p:stCondLst>
                                        </p:cTn>
                                        <p:tgtEl>
                                          <p:spTgt spid="111"/>
                                        </p:tgtEl>
                                        <p:attrNameLst>
                                          <p:attrName>style.visibility</p:attrName>
                                        </p:attrNameLst>
                                      </p:cBhvr>
                                      <p:to>
                                        <p:strVal val="visible"/>
                                      </p:to>
                                    </p:set>
                                    <p:animEffect transition="in" filter="wipe(up)">
                                      <p:cBhvr>
                                        <p:cTn id="132" dur="500"/>
                                        <p:tgtEl>
                                          <p:spTgt spid="111"/>
                                        </p:tgtEl>
                                      </p:cBhvr>
                                    </p:animEffect>
                                  </p:childTnLst>
                                </p:cTn>
                              </p:par>
                              <p:par>
                                <p:cTn id="133" presetID="22" presetClass="entr" presetSubtype="1" fill="hold" nodeType="withEffect">
                                  <p:stCondLst>
                                    <p:cond delay="0"/>
                                  </p:stCondLst>
                                  <p:childTnLst>
                                    <p:set>
                                      <p:cBhvr>
                                        <p:cTn id="134" dur="1" fill="hold">
                                          <p:stCondLst>
                                            <p:cond delay="0"/>
                                          </p:stCondLst>
                                        </p:cTn>
                                        <p:tgtEl>
                                          <p:spTgt spid="112"/>
                                        </p:tgtEl>
                                        <p:attrNameLst>
                                          <p:attrName>style.visibility</p:attrName>
                                        </p:attrNameLst>
                                      </p:cBhvr>
                                      <p:to>
                                        <p:strVal val="visible"/>
                                      </p:to>
                                    </p:set>
                                    <p:animEffect transition="in" filter="wipe(up)">
                                      <p:cBhvr>
                                        <p:cTn id="135"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5" grpId="0"/>
      <p:bldP spid="36" grpId="0" animBg="1"/>
      <p:bldP spid="11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a single loop</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2103035"/>
            <a:ext cx="5831341" cy="3718925"/>
          </a:xfrm>
        </p:spPr>
        <p:txBody>
          <a:bodyPr/>
          <a:lstStyle/>
          <a:p>
            <a:r>
              <a:rPr lang="en-US" dirty="0"/>
              <a:t>Use a </a:t>
            </a:r>
            <a:r>
              <a:rPr lang="en-US" b="1" dirty="0"/>
              <a:t>parallel</a:t>
            </a:r>
            <a:r>
              <a:rPr lang="en-US" dirty="0"/>
              <a:t> directive to mark a region of code where you want parallel execution to occur</a:t>
            </a:r>
          </a:p>
          <a:p>
            <a:r>
              <a:rPr lang="en-US" dirty="0"/>
              <a:t>This parallel region is marked by curly braces in C/C++ or a start and end directive in Fortran</a:t>
            </a:r>
          </a:p>
          <a:p>
            <a:r>
              <a:rPr lang="en-US" dirty="0"/>
              <a:t>The </a:t>
            </a:r>
            <a:r>
              <a:rPr lang="en-US" b="1" dirty="0"/>
              <a:t>loop</a:t>
            </a:r>
            <a:r>
              <a:rPr lang="en-US" dirty="0"/>
              <a:t> directive is used to instruct the compiler to parallelize the iterations of the next loop to run across the parallel gangs</a:t>
            </a:r>
          </a:p>
        </p:txBody>
      </p:sp>
      <p:sp>
        <p:nvSpPr>
          <p:cNvPr id="10" name="Rectangle: Top Corners Snipped 9">
            <a:extLst>
              <a:ext uri="{FF2B5EF4-FFF2-40B4-BE49-F238E27FC236}">
                <a16:creationId xmlns:a16="http://schemas.microsoft.com/office/drawing/2014/main" id="{56CC76F7-C79A-4D3A-8CDE-67B784399F37}"/>
              </a:ext>
            </a:extLst>
          </p:cNvPr>
          <p:cNvSpPr/>
          <p:nvPr/>
        </p:nvSpPr>
        <p:spPr>
          <a:xfrm>
            <a:off x="352407" y="1637905"/>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1" name="Rectangle 10">
            <a:extLst>
              <a:ext uri="{FF2B5EF4-FFF2-40B4-BE49-F238E27FC236}">
                <a16:creationId xmlns:a16="http://schemas.microsoft.com/office/drawing/2014/main" id="{86B2F231-63D8-4F9B-8546-488A0C76C151}"/>
              </a:ext>
            </a:extLst>
          </p:cNvPr>
          <p:cNvSpPr/>
          <p:nvPr/>
        </p:nvSpPr>
        <p:spPr>
          <a:xfrm>
            <a:off x="372972" y="1998861"/>
            <a:ext cx="3860899" cy="16019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12" name="Rectangle: Top Corners Snipped 11">
            <a:extLst>
              <a:ext uri="{FF2B5EF4-FFF2-40B4-BE49-F238E27FC236}">
                <a16:creationId xmlns:a16="http://schemas.microsoft.com/office/drawing/2014/main" id="{1BB0B36C-FEC9-44DA-94C1-A9ADA00DC407}"/>
              </a:ext>
            </a:extLst>
          </p:cNvPr>
          <p:cNvSpPr/>
          <p:nvPr/>
        </p:nvSpPr>
        <p:spPr>
          <a:xfrm>
            <a:off x="353920" y="3704750"/>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F0A09E8D-CD09-47CE-B42C-0FAABD6E9DD1}"/>
              </a:ext>
            </a:extLst>
          </p:cNvPr>
          <p:cNvSpPr/>
          <p:nvPr/>
        </p:nvSpPr>
        <p:spPr>
          <a:xfrm>
            <a:off x="372972" y="4073558"/>
            <a:ext cx="3870424" cy="1598580"/>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do</a:t>
            </a:r>
            <a:r>
              <a:rPr lang="en-US" dirty="0">
                <a:solidFill>
                  <a:srgbClr val="A64CFF"/>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parallel</a:t>
            </a:r>
          </a:p>
        </p:txBody>
      </p:sp>
    </p:spTree>
    <p:extLst>
      <p:ext uri="{BB962C8B-B14F-4D97-AF65-F5344CB8AC3E}">
        <p14:creationId xmlns:p14="http://schemas.microsoft.com/office/powerpoint/2010/main" val="382140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Introduction to </a:t>
            </a:r>
            <a:r>
              <a:rPr lang="en-US" dirty="0" err="1"/>
              <a:t>Openacc</a:t>
            </a:r>
            <a:endParaRPr lang="en-US" dirty="0"/>
          </a:p>
        </p:txBody>
      </p:sp>
    </p:spTree>
    <p:extLst>
      <p:ext uri="{BB962C8B-B14F-4D97-AF65-F5344CB8AC3E}">
        <p14:creationId xmlns:p14="http://schemas.microsoft.com/office/powerpoint/2010/main" val="2171548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a:xfrm>
            <a:off x="419641" y="1188030"/>
            <a:ext cx="9976104" cy="525463"/>
          </a:xfrm>
        </p:spPr>
        <p:txBody>
          <a:bodyPr/>
          <a:lstStyle/>
          <a:p>
            <a:r>
              <a:rPr lang="en-US" dirty="0"/>
              <a:t>Parallelizing a single loop</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1798230"/>
            <a:ext cx="5831341" cy="3718925"/>
          </a:xfrm>
        </p:spPr>
        <p:txBody>
          <a:bodyPr/>
          <a:lstStyle/>
          <a:p>
            <a:r>
              <a:rPr lang="en-US" dirty="0"/>
              <a:t>This pattern is so common that you can do all of this in a single line of code</a:t>
            </a:r>
          </a:p>
          <a:p>
            <a:r>
              <a:rPr lang="en-US" dirty="0"/>
              <a:t>In this example, the parallel loop directive applies to the next loop</a:t>
            </a:r>
          </a:p>
          <a:p>
            <a:r>
              <a:rPr lang="en-US" dirty="0"/>
              <a:t>This directive both marks the region for parallel execution and distributes the iterations of the loop.</a:t>
            </a:r>
          </a:p>
          <a:p>
            <a:r>
              <a:rPr lang="en-US" dirty="0"/>
              <a:t>When applied to a loop with a data dependency, parallel loop may produce incorrect results</a:t>
            </a:r>
          </a:p>
        </p:txBody>
      </p:sp>
      <p:sp>
        <p:nvSpPr>
          <p:cNvPr id="10" name="Rectangle: Top Corners Snipped 9">
            <a:extLst>
              <a:ext uri="{FF2B5EF4-FFF2-40B4-BE49-F238E27FC236}">
                <a16:creationId xmlns:a16="http://schemas.microsoft.com/office/drawing/2014/main" id="{21BAAD48-E1EE-4B28-84F9-44FAAA600EA0}"/>
              </a:ext>
            </a:extLst>
          </p:cNvPr>
          <p:cNvSpPr/>
          <p:nvPr/>
        </p:nvSpPr>
        <p:spPr>
          <a:xfrm>
            <a:off x="419082" y="1844639"/>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1" name="Rectangle 10">
            <a:extLst>
              <a:ext uri="{FF2B5EF4-FFF2-40B4-BE49-F238E27FC236}">
                <a16:creationId xmlns:a16="http://schemas.microsoft.com/office/drawing/2014/main" id="{156C0E9B-DE3E-43C4-9768-AE58E501BC86}"/>
              </a:ext>
            </a:extLst>
          </p:cNvPr>
          <p:cNvSpPr/>
          <p:nvPr/>
        </p:nvSpPr>
        <p:spPr>
          <a:xfrm>
            <a:off x="439647" y="2205596"/>
            <a:ext cx="3860899" cy="82878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sp>
        <p:nvSpPr>
          <p:cNvPr id="12" name="Rectangle: Top Corners Snipped 11">
            <a:extLst>
              <a:ext uri="{FF2B5EF4-FFF2-40B4-BE49-F238E27FC236}">
                <a16:creationId xmlns:a16="http://schemas.microsoft.com/office/drawing/2014/main" id="{59455424-F6A0-4C32-9D7A-9F7491A3C430}"/>
              </a:ext>
            </a:extLst>
          </p:cNvPr>
          <p:cNvSpPr/>
          <p:nvPr/>
        </p:nvSpPr>
        <p:spPr>
          <a:xfrm>
            <a:off x="420595" y="3697514"/>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0F7B4FCB-8C0F-40C8-9559-831B35870F01}"/>
              </a:ext>
            </a:extLst>
          </p:cNvPr>
          <p:cNvSpPr/>
          <p:nvPr/>
        </p:nvSpPr>
        <p:spPr>
          <a:xfrm>
            <a:off x="439647" y="4066323"/>
            <a:ext cx="3870424" cy="1100994"/>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a:t>
            </a:r>
            <a:r>
              <a:rPr lang="en-US" dirty="0">
                <a:solidFill>
                  <a:srgbClr val="A64CFF"/>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637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498348" y="310086"/>
            <a:ext cx="9976104" cy="535531"/>
          </a:xfrm>
        </p:spPr>
        <p:txBody>
          <a:bodyPr/>
          <a:lstStyle/>
          <a:p>
            <a:r>
              <a:rPr lang="en-US" sz="3200"/>
              <a:t>Parallelize with OpenACC Parallel Loop</a:t>
            </a:r>
          </a:p>
        </p:txBody>
      </p:sp>
      <p:sp>
        <p:nvSpPr>
          <p:cNvPr id="3" name="Slide Number Placeholder 2"/>
          <p:cNvSpPr>
            <a:spLocks noGrp="1"/>
          </p:cNvSpPr>
          <p:nvPr>
            <p:ph type="sldNum" sz="quarter" idx="4294967295"/>
            <p:custDataLst>
              <p:tags r:id="rId2"/>
            </p:custDataLst>
          </p:nvPr>
        </p:nvSpPr>
        <p:spPr>
          <a:xfrm>
            <a:off x="8413750" y="5721350"/>
            <a:ext cx="2559050" cy="328613"/>
          </a:xfrm>
          <a:prstGeom prst="rect">
            <a:avLst/>
          </a:prstGeom>
        </p:spPr>
        <p:txBody>
          <a:bodyPr/>
          <a:lstStyle/>
          <a:p>
            <a:fld id="{703736F2-0E06-46EF-A0EB-2112417E9093}" type="slidenum">
              <a:rPr lang="en-US" smtClean="0"/>
              <a:t>31</a:t>
            </a:fld>
            <a:endParaRPr lang="en-US"/>
          </a:p>
        </p:txBody>
      </p:sp>
      <p:sp>
        <p:nvSpPr>
          <p:cNvPr id="4" name="TextBox 3"/>
          <p:cNvSpPr txBox="1"/>
          <p:nvPr>
            <p:custDataLst>
              <p:tags r:id="rId3"/>
            </p:custDataLst>
          </p:nvPr>
        </p:nvSpPr>
        <p:spPr>
          <a:xfrm>
            <a:off x="1019175" y="952500"/>
            <a:ext cx="8934450" cy="4832031"/>
          </a:xfrm>
          <a:prstGeom prst="rect">
            <a:avLst/>
          </a:prstGeom>
          <a:noFill/>
        </p:spPr>
        <p:txBody>
          <a:bodyPr wrap="square" lIns="91386" tIns="45690" rIns="91386" bIns="45690" rtlCol="0">
            <a:spAutoFit/>
          </a:bodyPr>
          <a:lstStyle/>
          <a:p>
            <a:r>
              <a:rPr lang="en-US" sz="1400" b="1" dirty="0">
                <a:solidFill>
                  <a:schemeClr val="bg1"/>
                </a:solidFill>
                <a:latin typeface="Courier New" pitchFamily="49" charset="0"/>
                <a:cs typeface="Courier New" pitchFamily="49" charset="0"/>
              </a:rPr>
              <a:t>while ( err &gt; </a:t>
            </a:r>
            <a:r>
              <a:rPr lang="en-US" sz="1400" b="1" dirty="0" err="1">
                <a:solidFill>
                  <a:schemeClr val="bg1"/>
                </a:solidFill>
                <a:latin typeface="Courier New" pitchFamily="49" charset="0"/>
                <a:cs typeface="Courier New" pitchFamily="49" charset="0"/>
              </a:rPr>
              <a:t>tol</a:t>
            </a:r>
            <a:r>
              <a:rPr lang="en-US" sz="1400" b="1" dirty="0">
                <a:solidFill>
                  <a:schemeClr val="bg1"/>
                </a:solidFill>
                <a:latin typeface="Courier New" pitchFamily="49" charset="0"/>
                <a:cs typeface="Courier New" pitchFamily="49" charset="0"/>
              </a:rPr>
              <a:t> &amp;&amp;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 &lt; </a:t>
            </a:r>
            <a:r>
              <a:rPr lang="en-US" sz="1400" b="1" dirty="0" err="1">
                <a:solidFill>
                  <a:schemeClr val="bg1"/>
                </a:solidFill>
                <a:latin typeface="Courier New" pitchFamily="49" charset="0"/>
                <a:cs typeface="Courier New" pitchFamily="49" charset="0"/>
              </a:rPr>
              <a:t>iter_max</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err=0.0;</a:t>
            </a:r>
          </a:p>
          <a:p>
            <a:endParaRPr lang="en-US" sz="1400" b="1" dirty="0">
              <a:solidFill>
                <a:schemeClr val="bg1"/>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t>
            </a:r>
            <a:r>
              <a:rPr lang="en-US" sz="1400" b="1" dirty="0" err="1">
                <a:solidFill>
                  <a:schemeClr val="tx2">
                    <a:lumMod val="60000"/>
                    <a:lumOff val="40000"/>
                  </a:schemeClr>
                </a:solidFill>
                <a:latin typeface="Courier New" pitchFamily="49" charset="0"/>
                <a:cs typeface="Courier New" pitchFamily="49" charset="0"/>
              </a:rPr>
              <a:t>acc</a:t>
            </a:r>
            <a:r>
              <a:rPr lang="en-US" sz="1400" b="1" dirty="0">
                <a:solidFill>
                  <a:schemeClr val="tx2">
                    <a:lumMod val="60000"/>
                    <a:lumOff val="40000"/>
                  </a:schemeClr>
                </a:solidFill>
                <a:latin typeface="Courier New" pitchFamily="49" charset="0"/>
                <a:cs typeface="Courier New" pitchFamily="49" charset="0"/>
              </a:rPr>
              <a:t> parallel loop reduction(</a:t>
            </a:r>
            <a:r>
              <a:rPr lang="en-US" sz="1400" b="1" dirty="0" err="1">
                <a:solidFill>
                  <a:schemeClr val="tx2">
                    <a:lumMod val="60000"/>
                    <a:lumOff val="40000"/>
                  </a:schemeClr>
                </a:solidFill>
                <a:latin typeface="Courier New" pitchFamily="49" charset="0"/>
                <a:cs typeface="Courier New" pitchFamily="49" charset="0"/>
              </a:rPr>
              <a:t>max:err</a:t>
            </a:r>
            <a:r>
              <a:rPr lang="en-US" sz="1400" b="1" dirty="0">
                <a:solidFill>
                  <a:schemeClr val="tx2">
                    <a:lumMod val="60000"/>
                    <a:lumOff val="40000"/>
                  </a:schemeClr>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0.25 * (A[j][i+1] + A[j][i-1] +</a:t>
            </a:r>
          </a:p>
          <a:p>
            <a:r>
              <a:rPr lang="en-US" sz="1400" b="1" dirty="0">
                <a:solidFill>
                  <a:schemeClr val="bg1"/>
                </a:solidFill>
                <a:latin typeface="Courier New" pitchFamily="49" charset="0"/>
                <a:cs typeface="Courier New" pitchFamily="49" charset="0"/>
              </a:rPr>
              <a:t>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A[j+1][</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endParaRPr lang="en-US" sz="1400" b="1" dirty="0">
              <a:solidFill>
                <a:schemeClr val="bg1"/>
              </a:solidFill>
              <a:latin typeface="Courier New" pitchFamily="49" charset="0"/>
              <a:cs typeface="Courier New" pitchFamily="49" charset="0"/>
            </a:endParaRPr>
          </a:p>
          <a:p>
            <a:r>
              <a:rPr lang="en-US" sz="1400" b="1" dirty="0">
                <a:solidFill>
                  <a:schemeClr val="bg1"/>
                </a:solidFill>
                <a:latin typeface="Courier New" pitchFamily="49" charset="0"/>
                <a:cs typeface="Courier New" pitchFamily="49" charset="0"/>
              </a:rPr>
              <a:t>      err = max(err, abs(Anew[j][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endParaRPr lang="en-US" sz="1400" b="1" dirty="0">
              <a:solidFill>
                <a:schemeClr val="bg1"/>
              </a:solidFill>
              <a:latin typeface="Courier New" pitchFamily="49" charset="0"/>
              <a:cs typeface="Courier New" pitchFamily="49" charset="0"/>
            </a:endParaRPr>
          </a:p>
          <a:p>
            <a:r>
              <a:rPr lang="en-US" sz="1400" b="1" dirty="0">
                <a:solidFill>
                  <a:schemeClr val="tx2">
                    <a:lumMod val="60000"/>
                    <a:lumOff val="40000"/>
                  </a:schemeClr>
                </a:solidFill>
                <a:latin typeface="Courier New" pitchFamily="49" charset="0"/>
                <a:cs typeface="Courier New" pitchFamily="49" charset="0"/>
              </a:rPr>
              <a:t>#pragma </a:t>
            </a:r>
            <a:r>
              <a:rPr lang="en-US" sz="1400" b="1" dirty="0" err="1">
                <a:solidFill>
                  <a:schemeClr val="tx2">
                    <a:lumMod val="60000"/>
                    <a:lumOff val="40000"/>
                  </a:schemeClr>
                </a:solidFill>
                <a:latin typeface="Courier New" pitchFamily="49" charset="0"/>
                <a:cs typeface="Courier New" pitchFamily="49" charset="0"/>
              </a:rPr>
              <a:t>acc</a:t>
            </a:r>
            <a:r>
              <a:rPr lang="en-US" sz="1400" b="1" dirty="0">
                <a:solidFill>
                  <a:schemeClr val="tx2">
                    <a:lumMod val="60000"/>
                    <a:lumOff val="40000"/>
                  </a:schemeClr>
                </a:solidFill>
                <a:latin typeface="Courier New" pitchFamily="49" charset="0"/>
                <a:cs typeface="Courier New" pitchFamily="49" charset="0"/>
              </a:rPr>
              <a:t> parallel loop</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j = 1; j &lt; n-1; </a:t>
            </a:r>
            <a:r>
              <a:rPr lang="en-US" sz="1400" b="1" dirty="0" err="1">
                <a:solidFill>
                  <a:schemeClr val="bg1"/>
                </a:solidFill>
                <a:latin typeface="Courier New" pitchFamily="49" charset="0"/>
                <a:cs typeface="Courier New" pitchFamily="49" charset="0"/>
              </a:rPr>
              <a:t>j++</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for( </a:t>
            </a:r>
            <a:r>
              <a:rPr lang="en-US" sz="1400" b="1" dirty="0" err="1">
                <a:solidFill>
                  <a:schemeClr val="bg1"/>
                </a:solidFill>
                <a:latin typeface="Courier New" pitchFamily="49" charset="0"/>
                <a:cs typeface="Courier New" pitchFamily="49" charset="0"/>
              </a:rPr>
              <a:t>int</a:t>
            </a:r>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&lt; m-1; </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t>
            </a:r>
          </a:p>
          <a:p>
            <a:r>
              <a:rPr lang="en-US" sz="1400" b="1" dirty="0">
                <a:solidFill>
                  <a:schemeClr val="bg1"/>
                </a:solidFill>
                <a:latin typeface="Courier New" pitchFamily="49" charset="0"/>
                <a:cs typeface="Courier New" pitchFamily="49" charset="0"/>
              </a:rPr>
              <a:t>      A[j][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 Anew[j][</a:t>
            </a:r>
            <a:r>
              <a:rPr lang="en-US" sz="1400" b="1" dirty="0" err="1">
                <a:solidFill>
                  <a:schemeClr val="bg1"/>
                </a:solidFill>
                <a:latin typeface="Courier New" pitchFamily="49" charset="0"/>
                <a:cs typeface="Courier New" pitchFamily="49" charset="0"/>
              </a:rPr>
              <a:t>i</a:t>
            </a:r>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p>
          <a:p>
            <a:r>
              <a:rPr lang="en-US" sz="1400" b="1" dirty="0">
                <a:solidFill>
                  <a:schemeClr val="bg1"/>
                </a:solidFill>
                <a:latin typeface="Courier New" pitchFamily="49" charset="0"/>
                <a:cs typeface="Courier New" pitchFamily="49" charset="0"/>
              </a:rPr>
              <a:t>  </a:t>
            </a:r>
            <a:r>
              <a:rPr lang="en-US" sz="1400" b="1" dirty="0" err="1">
                <a:solidFill>
                  <a:schemeClr val="bg1"/>
                </a:solidFill>
                <a:latin typeface="Courier New" pitchFamily="49" charset="0"/>
                <a:cs typeface="Courier New" pitchFamily="49" charset="0"/>
              </a:rPr>
              <a:t>iter</a:t>
            </a:r>
            <a:r>
              <a:rPr lang="en-US" sz="1400" b="1" dirty="0">
                <a:solidFill>
                  <a:schemeClr val="bg1"/>
                </a:solidFill>
                <a:latin typeface="Courier New" pitchFamily="49" charset="0"/>
                <a:cs typeface="Courier New" pitchFamily="49" charset="0"/>
              </a:rPr>
              <a:t>++;</a:t>
            </a:r>
          </a:p>
          <a:p>
            <a:r>
              <a:rPr lang="en-US" sz="1400" b="1" dirty="0">
                <a:solidFill>
                  <a:schemeClr val="bg1"/>
                </a:solidFill>
                <a:latin typeface="Courier New" pitchFamily="49" charset="0"/>
                <a:cs typeface="Courier New" pitchFamily="49" charset="0"/>
              </a:rPr>
              <a:t>}</a:t>
            </a:r>
          </a:p>
        </p:txBody>
      </p:sp>
      <p:grpSp>
        <p:nvGrpSpPr>
          <p:cNvPr id="12" name="Group 11"/>
          <p:cNvGrpSpPr/>
          <p:nvPr>
            <p:custDataLst>
              <p:tags r:id="rId4"/>
            </p:custDataLst>
          </p:nvPr>
        </p:nvGrpSpPr>
        <p:grpSpPr>
          <a:xfrm>
            <a:off x="7795416" y="1540247"/>
            <a:ext cx="2992389" cy="632778"/>
            <a:chOff x="5771401" y="680708"/>
            <a:chExt cx="2951501" cy="527315"/>
          </a:xfrm>
          <a:solidFill>
            <a:schemeClr val="tx2"/>
          </a:solidFill>
        </p:grpSpPr>
        <p:sp>
          <p:nvSpPr>
            <p:cNvPr id="16" name="Rounded Rectangle 15"/>
            <p:cNvSpPr/>
            <p:nvPr>
              <p:custDataLst>
                <p:tags r:id="rId8"/>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dirty="0">
                  <a:solidFill>
                    <a:srgbClr val="FFFFFF"/>
                  </a:solidFill>
                  <a:ea typeface="DejaVu Sans" charset="0"/>
                  <a:cs typeface="DejaVu Sans" charset="0"/>
                </a:rPr>
                <a:t>Parallelize first loop nest, max </a:t>
              </a:r>
              <a:r>
                <a:rPr lang="en-US" sz="1600" b="1" i="1" dirty="0">
                  <a:solidFill>
                    <a:srgbClr val="FFFFFF"/>
                  </a:solidFill>
                  <a:ea typeface="DejaVu Sans" charset="0"/>
                  <a:cs typeface="DejaVu Sans" charset="0"/>
                </a:rPr>
                <a:t>reduction</a:t>
              </a:r>
              <a:r>
                <a:rPr lang="en-US" sz="1600" b="1" dirty="0">
                  <a:solidFill>
                    <a:srgbClr val="FFFFFF"/>
                  </a:solidFill>
                  <a:ea typeface="DejaVu Sans" charset="0"/>
                  <a:cs typeface="DejaVu Sans" charset="0"/>
                </a:rPr>
                <a:t> required.</a:t>
              </a:r>
            </a:p>
          </p:txBody>
        </p:sp>
        <p:sp>
          <p:nvSpPr>
            <p:cNvPr id="17" name="AutoShape 14"/>
            <p:cNvSpPr>
              <a:spLocks noChangeArrowheads="1"/>
            </p:cNvSpPr>
            <p:nvPr>
              <p:custDataLst>
                <p:tags r:id="rId9"/>
              </p:custDataLst>
            </p:nvPr>
          </p:nvSpPr>
          <p:spPr bwMode="auto">
            <a:xfrm rot="5400000" flipV="1">
              <a:off x="5744794" y="859717"/>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grpSp>
        <p:nvGrpSpPr>
          <p:cNvPr id="8" name="Group 7">
            <a:extLst>
              <a:ext uri="{FF2B5EF4-FFF2-40B4-BE49-F238E27FC236}">
                <a16:creationId xmlns:a16="http://schemas.microsoft.com/office/drawing/2014/main" id="{D3B50377-B7B2-49F8-B7B7-BDFE2B74AB7B}"/>
              </a:ext>
            </a:extLst>
          </p:cNvPr>
          <p:cNvGrpSpPr/>
          <p:nvPr>
            <p:custDataLst>
              <p:tags r:id="rId5"/>
            </p:custDataLst>
          </p:nvPr>
        </p:nvGrpSpPr>
        <p:grpSpPr>
          <a:xfrm>
            <a:off x="7795416" y="3722041"/>
            <a:ext cx="2992389" cy="632778"/>
            <a:chOff x="5771401" y="680708"/>
            <a:chExt cx="2951501" cy="527315"/>
          </a:xfrm>
          <a:solidFill>
            <a:schemeClr val="tx2"/>
          </a:solidFill>
        </p:grpSpPr>
        <p:sp>
          <p:nvSpPr>
            <p:cNvPr id="9" name="Rounded Rectangle 15">
              <a:extLst>
                <a:ext uri="{FF2B5EF4-FFF2-40B4-BE49-F238E27FC236}">
                  <a16:creationId xmlns:a16="http://schemas.microsoft.com/office/drawing/2014/main" id="{4FA654C0-1F52-4C93-A0D9-887B97299530}"/>
                </a:ext>
              </a:extLst>
            </p:cNvPr>
            <p:cNvSpPr/>
            <p:nvPr>
              <p:custDataLst>
                <p:tags r:id="rId6"/>
              </p:custDataLst>
            </p:nvPr>
          </p:nvSpPr>
          <p:spPr>
            <a:xfrm>
              <a:off x="6042108" y="680708"/>
              <a:ext cx="2680794" cy="527315"/>
            </a:xfrm>
            <a:prstGeom prst="roundRect">
              <a:avLst>
                <a:gd name="adj" fmla="val 6245"/>
              </a:avLst>
            </a:prstGeom>
            <a:grpFill/>
            <a:ln>
              <a:solidFill>
                <a:srgbClr val="0C4E9B"/>
              </a:solidFill>
            </a:ln>
          </p:spPr>
          <p:style>
            <a:lnRef idx="3">
              <a:schemeClr val="lt1"/>
            </a:lnRef>
            <a:fillRef idx="1">
              <a:schemeClr val="accent1"/>
            </a:fillRef>
            <a:effectRef idx="1">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tabLst>
                  <a:tab pos="616859" algn="l"/>
                  <a:tab pos="1233716" algn="l"/>
                  <a:tab pos="1850574" algn="l"/>
                  <a:tab pos="2467433" algn="l"/>
                  <a:tab pos="3084292" algn="l"/>
                </a:tabLst>
              </a:pPr>
              <a:r>
                <a:rPr lang="en-US" sz="1600" b="1">
                  <a:solidFill>
                    <a:srgbClr val="FFFFFF"/>
                  </a:solidFill>
                  <a:ea typeface="DejaVu Sans" charset="0"/>
                  <a:cs typeface="DejaVu Sans" charset="0"/>
                </a:rPr>
                <a:t>Parallelize second loop.</a:t>
              </a:r>
            </a:p>
          </p:txBody>
        </p:sp>
        <p:sp>
          <p:nvSpPr>
            <p:cNvPr id="10" name="AutoShape 14">
              <a:extLst>
                <a:ext uri="{FF2B5EF4-FFF2-40B4-BE49-F238E27FC236}">
                  <a16:creationId xmlns:a16="http://schemas.microsoft.com/office/drawing/2014/main" id="{406F90FA-E82D-46D5-A805-B2C04CC1E4CC}"/>
                </a:ext>
              </a:extLst>
            </p:cNvPr>
            <p:cNvSpPr>
              <a:spLocks noChangeArrowheads="1"/>
            </p:cNvSpPr>
            <p:nvPr>
              <p:custDataLst>
                <p:tags r:id="rId7"/>
              </p:custDataLst>
            </p:nvPr>
          </p:nvSpPr>
          <p:spPr bwMode="auto">
            <a:xfrm rot="5400000" flipV="1">
              <a:off x="5744794" y="859717"/>
              <a:ext cx="231491" cy="178278"/>
            </a:xfrm>
            <a:prstGeom prst="triangle">
              <a:avLst/>
            </a:prstGeom>
            <a:grpFill/>
            <a:ln>
              <a:solidFill>
                <a:srgbClr val="0C4E9B"/>
              </a:solidFill>
              <a:headEnd/>
              <a:tailEnd/>
            </a:ln>
          </p:spPr>
          <p:style>
            <a:lnRef idx="3">
              <a:schemeClr val="lt1"/>
            </a:lnRef>
            <a:fillRef idx="1">
              <a:schemeClr val="accent1"/>
            </a:fillRef>
            <a:effectRef idx="1">
              <a:schemeClr val="accent1"/>
            </a:effectRef>
            <a:fontRef idx="minor">
              <a:schemeClr val="lt1"/>
            </a:fontRef>
          </p:style>
          <p:txBody>
            <a:bodyPr wrap="none" anchor="ct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endParaRPr lang="en-US" b="1">
                <a:solidFill>
                  <a:srgbClr val="000000"/>
                </a:solidFill>
                <a:latin typeface="Arial" charset="0"/>
                <a:ea typeface="MS PGothic" pitchFamily="34" charset="-128"/>
              </a:endParaRPr>
            </a:p>
          </p:txBody>
        </p:sp>
      </p:grpSp>
      <p:sp>
        <p:nvSpPr>
          <p:cNvPr id="11" name="TextBox 10">
            <a:extLst>
              <a:ext uri="{FF2B5EF4-FFF2-40B4-BE49-F238E27FC236}">
                <a16:creationId xmlns:a16="http://schemas.microsoft.com/office/drawing/2014/main" id="{26153DD6-AA30-4E80-B0E2-0858BEB81260}"/>
              </a:ext>
            </a:extLst>
          </p:cNvPr>
          <p:cNvSpPr txBox="1"/>
          <p:nvPr/>
        </p:nvSpPr>
        <p:spPr>
          <a:xfrm>
            <a:off x="5731162" y="4830990"/>
            <a:ext cx="4628989"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a:solidFill>
                  <a:schemeClr val="bg1"/>
                </a:solidFill>
              </a:rPr>
              <a:t>We didn’t detail </a:t>
            </a:r>
            <a:r>
              <a:rPr lang="en-US" sz="2400" i="1">
                <a:solidFill>
                  <a:schemeClr val="bg1"/>
                </a:solidFill>
              </a:rPr>
              <a:t>how</a:t>
            </a:r>
            <a:r>
              <a:rPr lang="en-US" sz="2400">
                <a:solidFill>
                  <a:schemeClr val="bg1"/>
                </a:solidFill>
              </a:rPr>
              <a:t> to parallelize the loops, just </a:t>
            </a:r>
            <a:r>
              <a:rPr lang="en-US" sz="2400" i="1">
                <a:solidFill>
                  <a:schemeClr val="bg1"/>
                </a:solidFill>
              </a:rPr>
              <a:t>which</a:t>
            </a:r>
            <a:r>
              <a:rPr lang="en-US" sz="2400">
                <a:solidFill>
                  <a:schemeClr val="bg1"/>
                </a:solidFill>
              </a:rPr>
              <a:t> loops to parallelize.</a:t>
            </a:r>
          </a:p>
        </p:txBody>
      </p:sp>
    </p:spTree>
    <p:extLst>
      <p:ext uri="{BB962C8B-B14F-4D97-AF65-F5344CB8AC3E}">
        <p14:creationId xmlns:p14="http://schemas.microsoft.com/office/powerpoint/2010/main" val="387633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61788" y="1570884"/>
            <a:ext cx="5807943" cy="3718925"/>
          </a:xfrm>
        </p:spPr>
        <p:txBody>
          <a:bodyPr/>
          <a:lstStyle/>
          <a:p>
            <a:r>
              <a:rPr lang="en-US" dirty="0"/>
              <a:t>The </a:t>
            </a:r>
            <a:r>
              <a:rPr lang="en-US" b="1" dirty="0">
                <a:solidFill>
                  <a:srgbClr val="FF0000"/>
                </a:solidFill>
              </a:rPr>
              <a:t>reduction</a:t>
            </a:r>
            <a:r>
              <a:rPr lang="en-US" dirty="0"/>
              <a:t> clause takes many values and “reduces” them to a single value, such as in a sum or maximum</a:t>
            </a:r>
          </a:p>
          <a:p>
            <a:r>
              <a:rPr lang="en-US" dirty="0"/>
              <a:t>Each thread calculates its part</a:t>
            </a:r>
            <a:endParaRPr lang="en-US" dirty="0">
              <a:solidFill>
                <a:srgbClr val="0C4E9B"/>
              </a:solidFill>
            </a:endParaRPr>
          </a:p>
          <a:p>
            <a:r>
              <a:rPr lang="en-US" dirty="0"/>
              <a:t>The compiler will perform a final reduction to produce a </a:t>
            </a:r>
            <a:r>
              <a:rPr lang="en-US" b="1" dirty="0">
                <a:solidFill>
                  <a:srgbClr val="0C4E9B"/>
                </a:solidFill>
              </a:rPr>
              <a:t>single global result</a:t>
            </a:r>
            <a:r>
              <a:rPr lang="en-US" dirty="0"/>
              <a:t> using the specified operation</a:t>
            </a:r>
          </a:p>
        </p:txBody>
      </p:sp>
      <p:sp>
        <p:nvSpPr>
          <p:cNvPr id="5" name="TextBox 4">
            <a:extLst>
              <a:ext uri="{FF2B5EF4-FFF2-40B4-BE49-F238E27FC236}">
                <a16:creationId xmlns:a16="http://schemas.microsoft.com/office/drawing/2014/main" id="{74248ABD-A8DE-4485-9189-5E0C2274B0F0}"/>
              </a:ext>
            </a:extLst>
          </p:cNvPr>
          <p:cNvSpPr txBox="1"/>
          <p:nvPr/>
        </p:nvSpPr>
        <p:spPr>
          <a:xfrm>
            <a:off x="6326600" y="3104478"/>
            <a:ext cx="4527394" cy="20867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C0000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parallel acc loop \ 					reduction(+:tmp)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 += a[i][k] * b[k][j];</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tmp;</a:t>
            </a:r>
          </a:p>
        </p:txBody>
      </p:sp>
      <p:sp>
        <p:nvSpPr>
          <p:cNvPr id="6" name="TextBox 5">
            <a:extLst>
              <a:ext uri="{FF2B5EF4-FFF2-40B4-BE49-F238E27FC236}">
                <a16:creationId xmlns:a16="http://schemas.microsoft.com/office/drawing/2014/main" id="{9F680876-00FC-436E-9988-629C4CEB72C8}"/>
              </a:ext>
            </a:extLst>
          </p:cNvPr>
          <p:cNvSpPr txBox="1"/>
          <p:nvPr/>
        </p:nvSpPr>
        <p:spPr>
          <a:xfrm>
            <a:off x="6326599" y="1688816"/>
            <a:ext cx="4527395"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860562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537371"/>
            <a:ext cx="9976104" cy="590931"/>
          </a:xfrm>
        </p:spPr>
        <p:txBody>
          <a:bodyPr/>
          <a:lstStyle/>
          <a:p>
            <a:r>
              <a:rPr lang="en-US" dirty="0"/>
              <a:t>reduction clause operators</a:t>
            </a:r>
          </a:p>
        </p:txBody>
      </p:sp>
      <p:sp>
        <p:nvSpPr>
          <p:cNvPr id="10" name="Content Placeholder 4">
            <a:extLst>
              <a:ext uri="{FF2B5EF4-FFF2-40B4-BE49-F238E27FC236}">
                <a16:creationId xmlns:a16="http://schemas.microsoft.com/office/drawing/2014/main" id="{AECE3BD9-5A8C-4B94-8941-E85C4E945D8B}"/>
              </a:ext>
            </a:extLst>
          </p:cNvPr>
          <p:cNvSpPr>
            <a:spLocks noGrp="1"/>
          </p:cNvSpPr>
          <p:nvPr>
            <p:ph idx="1"/>
          </p:nvPr>
        </p:nvSpPr>
        <p:spPr>
          <a:xfrm>
            <a:off x="419641" y="1326071"/>
            <a:ext cx="10042525" cy="4513897"/>
          </a:xfrm>
        </p:spPr>
        <p:txBody>
          <a:bodyPr/>
          <a:lstStyle/>
          <a:p>
            <a:pPr marL="2338596" indent="-2338596">
              <a:buNone/>
              <a:tabLst>
                <a:tab pos="2338596" algn="l"/>
              </a:tabLst>
            </a:pPr>
            <a:r>
              <a:rPr lang="en-US" sz="1800" b="1" dirty="0">
                <a:latin typeface="+mn-lt"/>
                <a:cs typeface="Courier New" pitchFamily="49" charset="0"/>
              </a:rPr>
              <a:t>Operator</a:t>
            </a:r>
            <a:r>
              <a:rPr lang="en-US" sz="1800" b="1" dirty="0">
                <a:latin typeface="+mn-lt"/>
              </a:rPr>
              <a:t>	Description			Example</a:t>
            </a:r>
            <a:endParaRPr lang="en-US" sz="1800" b="1" dirty="0">
              <a:latin typeface="+mn-lt"/>
              <a:cs typeface="Courier New" pitchFamily="49" charset="0"/>
            </a:endParaRP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Addition/Summation	</a:t>
            </a:r>
            <a:r>
              <a:rPr lang="en-US" dirty="0">
                <a:solidFill>
                  <a:srgbClr val="FF0000"/>
                </a:solidFill>
                <a:latin typeface="Consolas" panose="020B0609020204030204" pitchFamily="49" charset="0"/>
              </a:rPr>
              <a:t>reduction(+:sum)</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Multiplication/Product	</a:t>
            </a:r>
            <a:r>
              <a:rPr lang="en-US" dirty="0">
                <a:solidFill>
                  <a:srgbClr val="FF0000"/>
                </a:solidFill>
                <a:latin typeface="Consolas" panose="020B0609020204030204" pitchFamily="49" charset="0"/>
              </a:rPr>
              <a:t>reduction(*:product)</a:t>
            </a:r>
          </a:p>
          <a:p>
            <a:pPr marL="2338596" indent="-2338596">
              <a:buNone/>
              <a:tabLst>
                <a:tab pos="2338596" algn="l"/>
              </a:tabLst>
            </a:pPr>
            <a:r>
              <a:rPr lang="en-US" sz="1800" b="1" dirty="0">
                <a:solidFill>
                  <a:schemeClr val="accent4"/>
                </a:solidFill>
                <a:latin typeface="Courier New" pitchFamily="49" charset="0"/>
                <a:cs typeface="Courier New" pitchFamily="49" charset="0"/>
              </a:rPr>
              <a:t>max</a:t>
            </a:r>
            <a:r>
              <a:rPr lang="en-US" dirty="0"/>
              <a:t>	Maximum value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max:maximum</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min</a:t>
            </a:r>
            <a:r>
              <a:rPr lang="en-US" dirty="0"/>
              <a:t>	Minimum value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min:minimum</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&amp;</a:t>
            </a:r>
            <a:r>
              <a:rPr lang="en-US" dirty="0"/>
              <a:t>	Bitwise and			</a:t>
            </a:r>
            <a:r>
              <a:rPr lang="en-US" dirty="0">
                <a:solidFill>
                  <a:srgbClr val="FF0000"/>
                </a:solidFill>
                <a:latin typeface="Consolas" panose="020B0609020204030204" pitchFamily="49" charset="0"/>
              </a:rPr>
              <a:t>reduction(&amp;:</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Bitwise or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&amp;&amp;</a:t>
            </a:r>
            <a:r>
              <a:rPr lang="en-US" dirty="0"/>
              <a:t>	Logical and			</a:t>
            </a:r>
            <a:r>
              <a:rPr lang="en-US" dirty="0">
                <a:solidFill>
                  <a:srgbClr val="FF0000"/>
                </a:solidFill>
                <a:latin typeface="Consolas" panose="020B0609020204030204" pitchFamily="49" charset="0"/>
              </a:rPr>
              <a:t>reduction(&amp;&amp;:</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Logical or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endParaRPr lang="en-GB" dirty="0"/>
          </a:p>
          <a:p>
            <a:pPr marL="2338596" indent="-2338596">
              <a:buNone/>
              <a:tabLst>
                <a:tab pos="2338596" algn="l"/>
              </a:tabLst>
            </a:pPr>
            <a:endParaRPr lang="en-GB" dirty="0"/>
          </a:p>
          <a:p>
            <a:pPr marL="2158704" indent="-2158704">
              <a:buNone/>
              <a:tabLst>
                <a:tab pos="2158704" algn="l"/>
              </a:tabLst>
            </a:pPr>
            <a:endParaRPr lang="en-GB" dirty="0"/>
          </a:p>
          <a:p>
            <a:pPr marL="2158704" indent="-2158704">
              <a:buNone/>
              <a:tabLst>
                <a:tab pos="2158704" algn="l"/>
              </a:tabLst>
            </a:pPr>
            <a:endParaRPr lang="en-GB" dirty="0"/>
          </a:p>
        </p:txBody>
      </p:sp>
      <p:cxnSp>
        <p:nvCxnSpPr>
          <p:cNvPr id="12" name="Straight Connector 11">
            <a:extLst>
              <a:ext uri="{FF2B5EF4-FFF2-40B4-BE49-F238E27FC236}">
                <a16:creationId xmlns:a16="http://schemas.microsoft.com/office/drawing/2014/main" id="{E2F473A9-0C9E-4BD0-8630-DAC4A11F3492}"/>
              </a:ext>
            </a:extLst>
          </p:cNvPr>
          <p:cNvCxnSpPr/>
          <p:nvPr/>
        </p:nvCxnSpPr>
        <p:spPr>
          <a:xfrm>
            <a:off x="280416" y="1719072"/>
            <a:ext cx="872947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780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17A33-A068-4707-B2B3-7984E7A84C64}"/>
              </a:ext>
            </a:extLst>
          </p:cNvPr>
          <p:cNvSpPr>
            <a:spLocks noGrp="1"/>
          </p:cNvSpPr>
          <p:nvPr>
            <p:ph type="title"/>
          </p:nvPr>
        </p:nvSpPr>
        <p:spPr/>
        <p:txBody>
          <a:bodyPr/>
          <a:lstStyle/>
          <a:p>
            <a:r>
              <a:rPr lang="en-US" dirty="0"/>
              <a:t>Build and Run the Code</a:t>
            </a:r>
          </a:p>
        </p:txBody>
      </p:sp>
    </p:spTree>
    <p:extLst>
      <p:ext uri="{BB962C8B-B14F-4D97-AF65-F5344CB8AC3E}">
        <p14:creationId xmlns:p14="http://schemas.microsoft.com/office/powerpoint/2010/main" val="26440075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PGI Compiler Basics</a:t>
            </a:r>
          </a:p>
        </p:txBody>
      </p:sp>
      <p:sp>
        <p:nvSpPr>
          <p:cNvPr id="6" name="Content Placeholder 5"/>
          <p:cNvSpPr>
            <a:spLocks noGrp="1"/>
          </p:cNvSpPr>
          <p:nvPr>
            <p:ph idx="1"/>
          </p:nvPr>
        </p:nvSpPr>
        <p:spPr>
          <a:xfrm>
            <a:off x="436740" y="2103035"/>
            <a:ext cx="9948672" cy="2123907"/>
          </a:xfrm>
        </p:spPr>
        <p:txBody>
          <a:bodyPr/>
          <a:lstStyle/>
          <a:p>
            <a:r>
              <a:rPr lang="en-US" dirty="0"/>
              <a:t>The command to compile C code is ‘</a:t>
            </a:r>
            <a:r>
              <a:rPr lang="en-US" dirty="0" err="1">
                <a:solidFill>
                  <a:schemeClr val="accent4"/>
                </a:solidFill>
              </a:rPr>
              <a:t>pgcc</a:t>
            </a:r>
            <a:r>
              <a:rPr lang="en-US" dirty="0"/>
              <a:t>’</a:t>
            </a:r>
          </a:p>
          <a:p>
            <a:r>
              <a:rPr lang="en-US" dirty="0"/>
              <a:t>The command to compile C++ code is ‘</a:t>
            </a:r>
            <a:r>
              <a:rPr lang="en-US" dirty="0" err="1">
                <a:solidFill>
                  <a:schemeClr val="accent4"/>
                </a:solidFill>
              </a:rPr>
              <a:t>pgc</a:t>
            </a:r>
            <a:r>
              <a:rPr lang="en-US" dirty="0">
                <a:solidFill>
                  <a:schemeClr val="accent4"/>
                </a:solidFill>
              </a:rPr>
              <a:t>++</a:t>
            </a:r>
            <a:r>
              <a:rPr lang="en-US" dirty="0"/>
              <a:t>’</a:t>
            </a:r>
          </a:p>
          <a:p>
            <a:r>
              <a:rPr lang="en-US" dirty="0"/>
              <a:t>The command to compile Fortran code is ‘</a:t>
            </a:r>
            <a:r>
              <a:rPr lang="en-US" dirty="0" err="1">
                <a:solidFill>
                  <a:schemeClr val="accent4"/>
                </a:solidFill>
              </a:rPr>
              <a:t>pgfortran</a:t>
            </a:r>
            <a:r>
              <a:rPr lang="en-US" dirty="0"/>
              <a:t>’</a:t>
            </a:r>
          </a:p>
          <a:p>
            <a:r>
              <a:rPr lang="en-US" dirty="0"/>
              <a:t>The </a:t>
            </a:r>
            <a:r>
              <a:rPr lang="en-US" dirty="0">
                <a:solidFill>
                  <a:schemeClr val="accent4"/>
                </a:solidFill>
              </a:rPr>
              <a:t>-fast </a:t>
            </a:r>
            <a:r>
              <a:rPr lang="en-US" dirty="0"/>
              <a:t>flag instructs the compiler to optimize the code to the best of its abilities</a:t>
            </a:r>
          </a:p>
        </p:txBody>
      </p:sp>
      <p:sp>
        <p:nvSpPr>
          <p:cNvPr id="7" name="Text Placeholder 6"/>
          <p:cNvSpPr>
            <a:spLocks noGrp="1"/>
          </p:cNvSpPr>
          <p:nvPr>
            <p:ph type="body" sz="quarter" idx="10"/>
          </p:nvPr>
        </p:nvSpPr>
        <p:spPr/>
        <p:txBody>
          <a:bodyPr/>
          <a:lstStyle/>
          <a:p>
            <a:r>
              <a:rPr lang="en-US" dirty="0" err="1"/>
              <a:t>pgcc</a:t>
            </a:r>
            <a:r>
              <a:rPr lang="en-US" dirty="0"/>
              <a:t>, </a:t>
            </a:r>
            <a:r>
              <a:rPr lang="en-US" dirty="0" err="1"/>
              <a:t>pgc</a:t>
            </a:r>
            <a:r>
              <a:rPr lang="en-US" dirty="0"/>
              <a:t>++ and </a:t>
            </a:r>
            <a:r>
              <a:rPr lang="en-US" dirty="0" err="1"/>
              <a:t>pgfortran</a:t>
            </a:r>
            <a:endParaRPr lang="en-US" dirty="0"/>
          </a:p>
        </p:txBody>
      </p:sp>
      <p:sp>
        <p:nvSpPr>
          <p:cNvPr id="8" name="TextBox 7">
            <a:extLst>
              <a:ext uri="{FF2B5EF4-FFF2-40B4-BE49-F238E27FC236}">
                <a16:creationId xmlns:a16="http://schemas.microsoft.com/office/drawing/2014/main" id="{5981A746-6EDE-4134-8268-C146EFE70DA7}"/>
              </a:ext>
            </a:extLst>
          </p:cNvPr>
          <p:cNvSpPr txBox="1"/>
          <p:nvPr/>
        </p:nvSpPr>
        <p:spPr>
          <a:xfrm>
            <a:off x="436740" y="4419698"/>
            <a:ext cx="3946724" cy="923330"/>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pgcc</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main.c</a:t>
            </a: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a:t>
            </a:r>
            <a:r>
              <a:rPr lang="en-US" sz="2000" dirty="0">
                <a:solidFill>
                  <a:schemeClr val="bg1"/>
                </a:solidFill>
                <a:latin typeface="Consolas" panose="020B0609020204030204" pitchFamily="49" charset="0"/>
                <a:cs typeface="Courier New" panose="02070309020205020404" pitchFamily="49" charset="0"/>
              </a:rPr>
              <a:t>++ -fast main.cpp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pgfortran</a:t>
            </a:r>
            <a:r>
              <a:rPr lang="en-US" sz="2000" dirty="0">
                <a:solidFill>
                  <a:schemeClr val="bg1"/>
                </a:solidFill>
                <a:latin typeface="Consolas" panose="020B0609020204030204" pitchFamily="49" charset="0"/>
                <a:cs typeface="Courier New" panose="02070309020205020404" pitchFamily="49" charset="0"/>
              </a:rPr>
              <a:t> –fast main.F90</a:t>
            </a:r>
          </a:p>
        </p:txBody>
      </p:sp>
    </p:spTree>
    <p:extLst>
      <p:ext uri="{BB962C8B-B14F-4D97-AF65-F5344CB8AC3E}">
        <p14:creationId xmlns:p14="http://schemas.microsoft.com/office/powerpoint/2010/main" val="1847409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PGI Compiler Basics</a:t>
            </a:r>
          </a:p>
        </p:txBody>
      </p:sp>
      <p:sp>
        <p:nvSpPr>
          <p:cNvPr id="6" name="Content Placeholder 5"/>
          <p:cNvSpPr>
            <a:spLocks noGrp="1"/>
          </p:cNvSpPr>
          <p:nvPr>
            <p:ph idx="1"/>
          </p:nvPr>
        </p:nvSpPr>
        <p:spPr>
          <a:xfrm>
            <a:off x="436740" y="2103036"/>
            <a:ext cx="9948672" cy="2829912"/>
          </a:xfrm>
        </p:spPr>
        <p:txBody>
          <a:bodyPr/>
          <a:lstStyle/>
          <a:p>
            <a:r>
              <a:rPr lang="en-US" dirty="0"/>
              <a:t>The -</a:t>
            </a:r>
            <a:r>
              <a:rPr lang="en-US" dirty="0" err="1"/>
              <a:t>Minfo</a:t>
            </a:r>
            <a:r>
              <a:rPr lang="en-US" dirty="0"/>
              <a:t> flag will instruct the compiler to print feedback about the compiled code</a:t>
            </a:r>
          </a:p>
          <a:p>
            <a:r>
              <a:rPr lang="en-US" dirty="0">
                <a:solidFill>
                  <a:schemeClr val="accent4"/>
                </a:solidFill>
              </a:rPr>
              <a:t>-</a:t>
            </a:r>
            <a:r>
              <a:rPr lang="en-US" dirty="0" err="1">
                <a:solidFill>
                  <a:schemeClr val="accent4"/>
                </a:solidFill>
              </a:rPr>
              <a:t>Minfo</a:t>
            </a:r>
            <a:r>
              <a:rPr lang="en-US" dirty="0">
                <a:solidFill>
                  <a:schemeClr val="accent4"/>
                </a:solidFill>
              </a:rPr>
              <a:t>=accel</a:t>
            </a:r>
            <a:r>
              <a:rPr lang="en-US" dirty="0"/>
              <a:t> will give us information about what parts of the code were accelerated via OpenACC</a:t>
            </a:r>
          </a:p>
          <a:p>
            <a:r>
              <a:rPr lang="en-US" dirty="0">
                <a:solidFill>
                  <a:schemeClr val="accent4"/>
                </a:solidFill>
              </a:rPr>
              <a:t>-</a:t>
            </a:r>
            <a:r>
              <a:rPr lang="en-US" dirty="0" err="1">
                <a:solidFill>
                  <a:schemeClr val="accent4"/>
                </a:solidFill>
              </a:rPr>
              <a:t>Minfo</a:t>
            </a:r>
            <a:r>
              <a:rPr lang="en-US" dirty="0">
                <a:solidFill>
                  <a:schemeClr val="accent4"/>
                </a:solidFill>
              </a:rPr>
              <a:t>=opt</a:t>
            </a:r>
            <a:r>
              <a:rPr lang="en-US" dirty="0"/>
              <a:t> will give information about all code optimizations</a:t>
            </a:r>
          </a:p>
          <a:p>
            <a:r>
              <a:rPr lang="en-US" dirty="0">
                <a:solidFill>
                  <a:schemeClr val="accent4"/>
                </a:solidFill>
              </a:rPr>
              <a:t>-</a:t>
            </a:r>
            <a:r>
              <a:rPr lang="en-US" dirty="0" err="1">
                <a:solidFill>
                  <a:schemeClr val="accent4"/>
                </a:solidFill>
              </a:rPr>
              <a:t>Minfo</a:t>
            </a:r>
            <a:r>
              <a:rPr lang="en-US" dirty="0">
                <a:solidFill>
                  <a:schemeClr val="accent4"/>
                </a:solidFill>
              </a:rPr>
              <a:t>=all</a:t>
            </a:r>
            <a:r>
              <a:rPr lang="en-US" dirty="0"/>
              <a:t> will give all code feedback, whether positive or negative</a:t>
            </a:r>
          </a:p>
        </p:txBody>
      </p:sp>
      <p:sp>
        <p:nvSpPr>
          <p:cNvPr id="7" name="Text Placeholder 6"/>
          <p:cNvSpPr>
            <a:spLocks noGrp="1"/>
          </p:cNvSpPr>
          <p:nvPr>
            <p:ph type="body" sz="quarter" idx="10"/>
          </p:nvPr>
        </p:nvSpPr>
        <p:spPr/>
        <p:txBody>
          <a:bodyPr/>
          <a:lstStyle/>
          <a:p>
            <a:r>
              <a:rPr lang="en-US" dirty="0"/>
              <a:t>-</a:t>
            </a:r>
            <a:r>
              <a:rPr lang="en-US" dirty="0" err="1"/>
              <a:t>Minfo</a:t>
            </a:r>
            <a:r>
              <a:rPr lang="en-US" dirty="0"/>
              <a:t> flag</a:t>
            </a:r>
          </a:p>
        </p:txBody>
      </p:sp>
      <p:sp>
        <p:nvSpPr>
          <p:cNvPr id="8" name="TextBox 7">
            <a:extLst>
              <a:ext uri="{FF2B5EF4-FFF2-40B4-BE49-F238E27FC236}">
                <a16:creationId xmlns:a16="http://schemas.microsoft.com/office/drawing/2014/main" id="{0B2C8F88-8482-45CE-917F-C68D63EA36BE}"/>
              </a:ext>
            </a:extLst>
          </p:cNvPr>
          <p:cNvSpPr txBox="1"/>
          <p:nvPr/>
        </p:nvSpPr>
        <p:spPr>
          <a:xfrm>
            <a:off x="436740" y="4673680"/>
            <a:ext cx="5521000" cy="923330"/>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pgcc</a:t>
            </a:r>
            <a:r>
              <a:rPr lang="en-US" sz="2000" dirty="0">
                <a:solidFill>
                  <a:schemeClr val="bg1"/>
                </a:solidFill>
                <a:latin typeface="Consolas" panose="020B0609020204030204" pitchFamily="49" charset="0"/>
                <a:cs typeface="Courier New" panose="02070309020205020404" pitchFamily="49" charset="0"/>
              </a:rPr>
              <a:t> –fast </a:t>
            </a:r>
            <a:r>
              <a:rPr lang="en-US" sz="2000" dirty="0">
                <a:solidFill>
                  <a:schemeClr val="accent4"/>
                </a:solidFill>
                <a:latin typeface="Consolas" panose="020B0609020204030204" pitchFamily="49" charset="0"/>
                <a:cs typeface="Courier New" panose="02070309020205020404" pitchFamily="49" charset="0"/>
              </a:rPr>
              <a:t>–</a:t>
            </a:r>
            <a:r>
              <a:rPr lang="en-US" sz="2000" dirty="0" err="1">
                <a:solidFill>
                  <a:schemeClr val="accent4"/>
                </a:solidFill>
                <a:latin typeface="Consolas" panose="020B0609020204030204" pitchFamily="49" charset="0"/>
                <a:cs typeface="Courier New" panose="02070309020205020404" pitchFamily="49" charset="0"/>
              </a:rPr>
              <a:t>Minfo</a:t>
            </a:r>
            <a:r>
              <a:rPr lang="en-US" sz="2000" dirty="0">
                <a:solidFill>
                  <a:schemeClr val="accent4"/>
                </a:solidFill>
                <a:latin typeface="Consolas" panose="020B0609020204030204" pitchFamily="49" charset="0"/>
                <a:cs typeface="Courier New" panose="02070309020205020404" pitchFamily="49" charset="0"/>
              </a:rPr>
              <a:t>=all</a:t>
            </a: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main.c</a:t>
            </a: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a:t>
            </a:r>
            <a:r>
              <a:rPr lang="en-US" sz="2000" dirty="0">
                <a:solidFill>
                  <a:schemeClr val="bg1"/>
                </a:solidFill>
                <a:latin typeface="Consolas" panose="020B0609020204030204" pitchFamily="49" charset="0"/>
                <a:cs typeface="Courier New" panose="02070309020205020404" pitchFamily="49" charset="0"/>
              </a:rPr>
              <a:t>++ -fast </a:t>
            </a:r>
            <a:r>
              <a:rPr lang="en-US" sz="2000" dirty="0">
                <a:solidFill>
                  <a:schemeClr val="accent4"/>
                </a:solidFill>
                <a:latin typeface="Consolas" panose="020B0609020204030204" pitchFamily="49" charset="0"/>
                <a:cs typeface="Courier New" panose="02070309020205020404" pitchFamily="49" charset="0"/>
              </a:rPr>
              <a:t>-</a:t>
            </a:r>
            <a:r>
              <a:rPr lang="en-US" sz="2000" dirty="0" err="1">
                <a:solidFill>
                  <a:schemeClr val="accent4"/>
                </a:solidFill>
                <a:latin typeface="Consolas" panose="020B0609020204030204" pitchFamily="49" charset="0"/>
                <a:cs typeface="Courier New" panose="02070309020205020404" pitchFamily="49" charset="0"/>
              </a:rPr>
              <a:t>Minfo</a:t>
            </a:r>
            <a:r>
              <a:rPr lang="en-US" sz="2000" dirty="0">
                <a:solidFill>
                  <a:schemeClr val="accent4"/>
                </a:solidFill>
                <a:latin typeface="Consolas" panose="020B0609020204030204" pitchFamily="49" charset="0"/>
                <a:cs typeface="Courier New" panose="02070309020205020404" pitchFamily="49" charset="0"/>
              </a:rPr>
              <a:t>=all</a:t>
            </a:r>
            <a:r>
              <a:rPr lang="en-US" sz="2000" dirty="0">
                <a:solidFill>
                  <a:schemeClr val="bg1"/>
                </a:solidFill>
                <a:latin typeface="Consolas" panose="020B0609020204030204" pitchFamily="49" charset="0"/>
                <a:cs typeface="Courier New" panose="02070309020205020404" pitchFamily="49" charset="0"/>
              </a:rPr>
              <a:t> main.cpp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pgfortran</a:t>
            </a:r>
            <a:r>
              <a:rPr lang="en-US" sz="2000" dirty="0">
                <a:solidFill>
                  <a:schemeClr val="bg1"/>
                </a:solidFill>
                <a:latin typeface="Consolas" panose="020B0609020204030204" pitchFamily="49" charset="0"/>
                <a:cs typeface="Courier New" panose="02070309020205020404" pitchFamily="49" charset="0"/>
              </a:rPr>
              <a:t> –fast </a:t>
            </a:r>
            <a:r>
              <a:rPr lang="en-US" sz="2000" dirty="0">
                <a:solidFill>
                  <a:schemeClr val="accent4"/>
                </a:solidFill>
                <a:latin typeface="Consolas" panose="020B0609020204030204" pitchFamily="49" charset="0"/>
                <a:cs typeface="Courier New" panose="02070309020205020404" pitchFamily="49" charset="0"/>
              </a:rPr>
              <a:t>–</a:t>
            </a:r>
            <a:r>
              <a:rPr lang="en-US" sz="2000" dirty="0" err="1">
                <a:solidFill>
                  <a:schemeClr val="accent4"/>
                </a:solidFill>
                <a:latin typeface="Consolas" panose="020B0609020204030204" pitchFamily="49" charset="0"/>
                <a:cs typeface="Courier New" panose="02070309020205020404" pitchFamily="49" charset="0"/>
              </a:rPr>
              <a:t>Minfo</a:t>
            </a:r>
            <a:r>
              <a:rPr lang="en-US" sz="2000" dirty="0">
                <a:solidFill>
                  <a:schemeClr val="accent4"/>
                </a:solidFill>
                <a:latin typeface="Consolas" panose="020B0609020204030204" pitchFamily="49" charset="0"/>
                <a:cs typeface="Courier New" panose="02070309020205020404" pitchFamily="49" charset="0"/>
              </a:rPr>
              <a:t>=all</a:t>
            </a:r>
            <a:r>
              <a:rPr lang="en-US" sz="2000" dirty="0">
                <a:solidFill>
                  <a:schemeClr val="bg1"/>
                </a:solidFill>
                <a:latin typeface="Consolas" panose="020B0609020204030204" pitchFamily="49" charset="0"/>
                <a:cs typeface="Courier New" panose="02070309020205020404" pitchFamily="49" charset="0"/>
              </a:rPr>
              <a:t> main.f90</a:t>
            </a:r>
          </a:p>
        </p:txBody>
      </p:sp>
    </p:spTree>
    <p:extLst>
      <p:ext uri="{BB962C8B-B14F-4D97-AF65-F5344CB8AC3E}">
        <p14:creationId xmlns:p14="http://schemas.microsoft.com/office/powerpoint/2010/main" val="87005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PGI Compiler Basics</a:t>
            </a:r>
          </a:p>
        </p:txBody>
      </p:sp>
      <p:sp>
        <p:nvSpPr>
          <p:cNvPr id="6" name="Content Placeholder 5"/>
          <p:cNvSpPr>
            <a:spLocks noGrp="1"/>
          </p:cNvSpPr>
          <p:nvPr>
            <p:ph idx="1"/>
          </p:nvPr>
        </p:nvSpPr>
        <p:spPr>
          <a:xfrm>
            <a:off x="436740" y="2103036"/>
            <a:ext cx="9948672" cy="2829912"/>
          </a:xfrm>
        </p:spPr>
        <p:txBody>
          <a:bodyPr/>
          <a:lstStyle/>
          <a:p>
            <a:r>
              <a:rPr lang="en-US" dirty="0"/>
              <a:t>Use </a:t>
            </a:r>
            <a:r>
              <a:rPr lang="en-US" dirty="0" err="1"/>
              <a:t>pgcc</a:t>
            </a:r>
            <a:r>
              <a:rPr lang="en-US" dirty="0"/>
              <a:t>, </a:t>
            </a:r>
            <a:r>
              <a:rPr lang="en-US" dirty="0" err="1"/>
              <a:t>pgc</a:t>
            </a:r>
            <a:r>
              <a:rPr lang="en-US" dirty="0"/>
              <a:t>++, and </a:t>
            </a:r>
            <a:r>
              <a:rPr lang="en-US" dirty="0" err="1"/>
              <a:t>pgfortran</a:t>
            </a:r>
            <a:r>
              <a:rPr lang="en-US" dirty="0"/>
              <a:t> to compile for C, C++, Fortran</a:t>
            </a:r>
          </a:p>
          <a:p>
            <a:r>
              <a:rPr lang="en-US" dirty="0"/>
              <a:t>The -ta flag enables building OpenACC code for a “Target Accelerator” (TA)</a:t>
            </a:r>
          </a:p>
          <a:p>
            <a:r>
              <a:rPr lang="en-US" dirty="0"/>
              <a:t>-ta=multicore – Build the code to run across threads on a multicore CPU</a:t>
            </a:r>
          </a:p>
          <a:p>
            <a:r>
              <a:rPr lang="en-US" dirty="0"/>
              <a:t>-ta=</a:t>
            </a:r>
            <a:r>
              <a:rPr lang="en-US" dirty="0" err="1"/>
              <a:t>tesla:managed</a:t>
            </a:r>
            <a:r>
              <a:rPr lang="en-US" dirty="0"/>
              <a:t> – Build the code for an NVIDIA (Tesla) GPU and manage the data movement for me (more next week)</a:t>
            </a:r>
          </a:p>
        </p:txBody>
      </p:sp>
      <p:sp>
        <p:nvSpPr>
          <p:cNvPr id="7" name="Text Placeholder 6"/>
          <p:cNvSpPr>
            <a:spLocks noGrp="1"/>
          </p:cNvSpPr>
          <p:nvPr>
            <p:ph type="body" sz="quarter" idx="10"/>
          </p:nvPr>
        </p:nvSpPr>
        <p:spPr/>
        <p:txBody>
          <a:bodyPr/>
          <a:lstStyle/>
          <a:p>
            <a:r>
              <a:rPr lang="en-US" dirty="0" err="1"/>
              <a:t>pgcc</a:t>
            </a:r>
            <a:r>
              <a:rPr lang="en-US" dirty="0"/>
              <a:t>, </a:t>
            </a:r>
            <a:r>
              <a:rPr lang="en-US" dirty="0" err="1"/>
              <a:t>pgc</a:t>
            </a:r>
            <a:r>
              <a:rPr lang="en-US" dirty="0"/>
              <a:t>++ and </a:t>
            </a:r>
            <a:r>
              <a:rPr lang="en-US" dirty="0" err="1"/>
              <a:t>pgfortran</a:t>
            </a:r>
            <a:endParaRPr lang="en-US" dirty="0"/>
          </a:p>
        </p:txBody>
      </p:sp>
      <p:sp>
        <p:nvSpPr>
          <p:cNvPr id="8" name="TextBox 7">
            <a:extLst>
              <a:ext uri="{FF2B5EF4-FFF2-40B4-BE49-F238E27FC236}">
                <a16:creationId xmlns:a16="http://schemas.microsoft.com/office/drawing/2014/main" id="{0B2C8F88-8482-45CE-917F-C68D63EA36BE}"/>
              </a:ext>
            </a:extLst>
          </p:cNvPr>
          <p:cNvSpPr txBox="1"/>
          <p:nvPr/>
        </p:nvSpPr>
        <p:spPr>
          <a:xfrm>
            <a:off x="436739" y="4673680"/>
            <a:ext cx="8778281" cy="923330"/>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pgcc</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Minfo</a:t>
            </a:r>
            <a:r>
              <a:rPr lang="en-US" sz="2000" dirty="0">
                <a:solidFill>
                  <a:schemeClr val="bg1"/>
                </a:solidFill>
                <a:latin typeface="Consolas" panose="020B0609020204030204" pitchFamily="49" charset="0"/>
                <a:cs typeface="Courier New" panose="02070309020205020404" pitchFamily="49" charset="0"/>
              </a:rPr>
              <a:t>=accel </a:t>
            </a:r>
            <a:r>
              <a:rPr lang="en-US" sz="2000" dirty="0">
                <a:solidFill>
                  <a:schemeClr val="accent4"/>
                </a:solidFill>
                <a:latin typeface="Consolas" panose="020B0609020204030204" pitchFamily="49" charset="0"/>
                <a:cs typeface="Courier New" panose="02070309020205020404" pitchFamily="49" charset="0"/>
              </a:rPr>
              <a:t>–ta=</a:t>
            </a:r>
            <a:r>
              <a:rPr lang="en-US" sz="2000" dirty="0" err="1">
                <a:solidFill>
                  <a:schemeClr val="accent4"/>
                </a:solidFill>
                <a:latin typeface="Consolas" panose="020B0609020204030204" pitchFamily="49" charset="0"/>
                <a:cs typeface="Courier New" panose="02070309020205020404" pitchFamily="49" charset="0"/>
              </a:rPr>
              <a:t>tesla:managed</a:t>
            </a:r>
            <a:r>
              <a:rPr lang="en-US" sz="2000" dirty="0">
                <a:solidFill>
                  <a:schemeClr val="accent4"/>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main.c</a:t>
            </a: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pgc</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Minfo</a:t>
            </a:r>
            <a:r>
              <a:rPr lang="en-US" sz="2000" dirty="0">
                <a:solidFill>
                  <a:schemeClr val="bg1"/>
                </a:solidFill>
                <a:latin typeface="Consolas" panose="020B0609020204030204" pitchFamily="49" charset="0"/>
                <a:cs typeface="Courier New" panose="02070309020205020404" pitchFamily="49" charset="0"/>
              </a:rPr>
              <a:t>=accel </a:t>
            </a:r>
            <a:r>
              <a:rPr lang="en-US" sz="2000" dirty="0">
                <a:solidFill>
                  <a:schemeClr val="accent4"/>
                </a:solidFill>
                <a:latin typeface="Consolas" panose="020B0609020204030204" pitchFamily="49" charset="0"/>
                <a:cs typeface="Courier New" panose="02070309020205020404" pitchFamily="49" charset="0"/>
              </a:rPr>
              <a:t>–ta=</a:t>
            </a:r>
            <a:r>
              <a:rPr lang="en-US" sz="2000" dirty="0" err="1">
                <a:solidFill>
                  <a:schemeClr val="accent4"/>
                </a:solidFill>
                <a:latin typeface="Consolas" panose="020B0609020204030204" pitchFamily="49" charset="0"/>
                <a:cs typeface="Courier New" panose="02070309020205020404" pitchFamily="49" charset="0"/>
              </a:rPr>
              <a:t>tesla:managed</a:t>
            </a:r>
            <a:r>
              <a:rPr lang="en-US" sz="2000" dirty="0">
                <a:solidFill>
                  <a:schemeClr val="bg1"/>
                </a:solidFill>
                <a:latin typeface="Consolas" panose="020B0609020204030204" pitchFamily="49" charset="0"/>
                <a:cs typeface="Courier New" panose="02070309020205020404" pitchFamily="49" charset="0"/>
              </a:rPr>
              <a:t> main.cpp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pgfortran</a:t>
            </a:r>
            <a:r>
              <a:rPr lang="en-US" sz="2000" dirty="0">
                <a:solidFill>
                  <a:schemeClr val="bg1"/>
                </a:solidFill>
                <a:latin typeface="Consolas" panose="020B0609020204030204" pitchFamily="49" charset="0"/>
                <a:cs typeface="Courier New" panose="02070309020205020404" pitchFamily="49" charset="0"/>
              </a:rPr>
              <a:t> –fast –</a:t>
            </a:r>
            <a:r>
              <a:rPr lang="en-US" sz="2000" dirty="0" err="1">
                <a:solidFill>
                  <a:schemeClr val="bg1"/>
                </a:solidFill>
                <a:latin typeface="Consolas" panose="020B0609020204030204" pitchFamily="49" charset="0"/>
                <a:cs typeface="Courier New" panose="02070309020205020404" pitchFamily="49" charset="0"/>
              </a:rPr>
              <a:t>Minfo</a:t>
            </a:r>
            <a:r>
              <a:rPr lang="en-US" sz="2000" dirty="0">
                <a:solidFill>
                  <a:schemeClr val="bg1"/>
                </a:solidFill>
                <a:latin typeface="Consolas" panose="020B0609020204030204" pitchFamily="49" charset="0"/>
                <a:cs typeface="Courier New" panose="02070309020205020404" pitchFamily="49" charset="0"/>
              </a:rPr>
              <a:t>=accel </a:t>
            </a:r>
            <a:r>
              <a:rPr lang="en-US" sz="2000" dirty="0">
                <a:solidFill>
                  <a:schemeClr val="accent4"/>
                </a:solidFill>
                <a:latin typeface="Consolas" panose="020B0609020204030204" pitchFamily="49" charset="0"/>
                <a:cs typeface="Courier New" panose="02070309020205020404" pitchFamily="49" charset="0"/>
              </a:rPr>
              <a:t>–ta=</a:t>
            </a:r>
            <a:r>
              <a:rPr lang="en-US" sz="2000" dirty="0" err="1">
                <a:solidFill>
                  <a:schemeClr val="accent4"/>
                </a:solidFill>
                <a:latin typeface="Consolas" panose="020B0609020204030204" pitchFamily="49" charset="0"/>
                <a:cs typeface="Courier New" panose="02070309020205020404" pitchFamily="49" charset="0"/>
              </a:rPr>
              <a:t>tesla:managed</a:t>
            </a:r>
            <a:r>
              <a:rPr lang="en-US" sz="2000" dirty="0">
                <a:solidFill>
                  <a:schemeClr val="bg1"/>
                </a:solidFill>
                <a:latin typeface="Consolas" panose="020B0609020204030204" pitchFamily="49" charset="0"/>
                <a:cs typeface="Courier New" panose="02070309020205020404" pitchFamily="49" charset="0"/>
              </a:rPr>
              <a:t> main.f90</a:t>
            </a:r>
          </a:p>
        </p:txBody>
      </p:sp>
    </p:spTree>
    <p:extLst>
      <p:ext uri="{BB962C8B-B14F-4D97-AF65-F5344CB8AC3E}">
        <p14:creationId xmlns:p14="http://schemas.microsoft.com/office/powerpoint/2010/main" val="2859694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498348" y="293058"/>
            <a:ext cx="9976104" cy="618631"/>
          </a:xfrm>
        </p:spPr>
        <p:txBody>
          <a:bodyPr/>
          <a:lstStyle/>
          <a:p>
            <a:r>
              <a:rPr lang="en-US" dirty="0"/>
              <a:t>Building the code (multicore)</a:t>
            </a:r>
          </a:p>
        </p:txBody>
      </p:sp>
      <p:sp>
        <p:nvSpPr>
          <p:cNvPr id="4" name="Slide Number Placeholder 3"/>
          <p:cNvSpPr>
            <a:spLocks noGrp="1"/>
          </p:cNvSpPr>
          <p:nvPr>
            <p:ph type="sldNum" sz="quarter" idx="4294967295"/>
            <p:custDataLst>
              <p:tags r:id="rId2"/>
            </p:custDataLst>
          </p:nvPr>
        </p:nvSpPr>
        <p:spPr>
          <a:xfrm>
            <a:off x="8413750" y="5721350"/>
            <a:ext cx="2559050" cy="328613"/>
          </a:xfrm>
          <a:prstGeom prst="rect">
            <a:avLst/>
          </a:prstGeom>
        </p:spPr>
        <p:txBody>
          <a:bodyPr/>
          <a:lstStyle/>
          <a:p>
            <a:fld id="{D4805CE7-0A03-45C8-A1A3-4ABBAD2E805D}" type="slidenum">
              <a:rPr lang="en-US" smtClean="0"/>
              <a:t>38</a:t>
            </a:fld>
            <a:endParaRPr lang="en-US"/>
          </a:p>
        </p:txBody>
      </p:sp>
      <p:sp>
        <p:nvSpPr>
          <p:cNvPr id="3" name="Content Placeholder 2"/>
          <p:cNvSpPr>
            <a:spLocks noGrp="1"/>
          </p:cNvSpPr>
          <p:nvPr>
            <p:ph idx="4294967295"/>
            <p:custDataLst>
              <p:tags r:id="rId3"/>
            </p:custDataLst>
          </p:nvPr>
        </p:nvSpPr>
        <p:spPr>
          <a:xfrm>
            <a:off x="910432" y="1203325"/>
            <a:ext cx="9151937" cy="4352925"/>
          </a:xfrm>
        </p:spPr>
        <p:txBody>
          <a:bodyPr/>
          <a:lstStyle/>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pgcc</a:t>
            </a:r>
            <a:r>
              <a:rPr lang="en-US" sz="1400" b="1" dirty="0">
                <a:latin typeface="Courier New" panose="02070309020205020404" pitchFamily="49" charset="0"/>
                <a:cs typeface="Courier New" panose="02070309020205020404" pitchFamily="49" charset="0"/>
              </a:rPr>
              <a:t> -fast -ta=multicore -</a:t>
            </a:r>
            <a:r>
              <a:rPr lang="en-US" sz="1400" b="1" dirty="0" err="1">
                <a:latin typeface="Courier New" panose="02070309020205020404" pitchFamily="49" charset="0"/>
                <a:cs typeface="Courier New" panose="02070309020205020404" pitchFamily="49" charset="0"/>
              </a:rPr>
              <a:t>Minfo</a:t>
            </a:r>
            <a:r>
              <a:rPr lang="en-US" sz="1400" b="1" dirty="0">
                <a:latin typeface="Courier New" panose="02070309020205020404" pitchFamily="49" charset="0"/>
                <a:cs typeface="Courier New" panose="02070309020205020404" pitchFamily="49" charset="0"/>
              </a:rPr>
              <a:t>=accel laplace2d_uvm.c</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main:</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chemeClr val="tx2"/>
                </a:solidFill>
                <a:latin typeface="Courier New" panose="02070309020205020404" pitchFamily="49" charset="0"/>
                <a:cs typeface="Courier New" panose="02070309020205020404" pitchFamily="49" charset="0"/>
              </a:rPr>
              <a:t>63, Generating Multicore code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64,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gang</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64, Accelerator restriction: size of the GPU copy of </a:t>
            </a:r>
            <a:r>
              <a:rPr lang="en-US" sz="1400" b="1" dirty="0" err="1">
                <a:latin typeface="Courier New" panose="02070309020205020404" pitchFamily="49" charset="0"/>
                <a:cs typeface="Courier New" panose="02070309020205020404" pitchFamily="49" charset="0"/>
              </a:rPr>
              <a:t>Anew,A</a:t>
            </a:r>
            <a:r>
              <a:rPr lang="en-US" sz="1400" b="1" dirty="0">
                <a:latin typeface="Courier New" panose="02070309020205020404" pitchFamily="49" charset="0"/>
                <a:cs typeface="Courier New" panose="02070309020205020404" pitchFamily="49" charset="0"/>
              </a:rPr>
              <a:t> is unknown</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Generating reduction(</a:t>
            </a:r>
            <a:r>
              <a:rPr lang="en-US" sz="1400" b="1" dirty="0" err="1">
                <a:latin typeface="Courier New" panose="02070309020205020404" pitchFamily="49" charset="0"/>
                <a:cs typeface="Courier New" panose="02070309020205020404" pitchFamily="49" charset="0"/>
              </a:rPr>
              <a:t>max:error</a:t>
            </a:r>
            <a:r>
              <a:rPr lang="en-US" sz="1400" b="1" dirty="0">
                <a:latin typeface="Courier New" panose="02070309020205020404" pitchFamily="49" charset="0"/>
                <a:cs typeface="Courier New" panose="02070309020205020404" pitchFamily="49" charset="0"/>
              </a:rPr>
              <a:t>)</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66, Loop is parallelizable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chemeClr val="tx2"/>
                </a:solidFill>
                <a:latin typeface="Courier New" panose="02070309020205020404" pitchFamily="49" charset="0"/>
                <a:cs typeface="Courier New" panose="02070309020205020404" pitchFamily="49" charset="0"/>
              </a:rPr>
              <a:t>74, Generating Multicore code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75,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gang</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75, Accelerator restriction: size of the GPU copy of </a:t>
            </a:r>
            <a:r>
              <a:rPr lang="en-US" sz="1400" b="1" dirty="0" err="1">
                <a:latin typeface="Courier New" panose="02070309020205020404" pitchFamily="49" charset="0"/>
                <a:cs typeface="Courier New" panose="02070309020205020404" pitchFamily="49" charset="0"/>
              </a:rPr>
              <a:t>Anew,A</a:t>
            </a:r>
            <a:r>
              <a:rPr lang="en-US" sz="1400" b="1" dirty="0">
                <a:latin typeface="Courier New" panose="02070309020205020404" pitchFamily="49" charset="0"/>
                <a:cs typeface="Courier New" panose="02070309020205020404" pitchFamily="49" charset="0"/>
              </a:rPr>
              <a:t> is unknown</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77, Loop is parallelizable</a:t>
            </a:r>
          </a:p>
          <a:p>
            <a:pPr marL="0" indent="0">
              <a:buNone/>
            </a:pPr>
            <a:endParaRPr lang="en-US" sz="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07189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E9C4B9-7892-4CCD-86BE-8453E86749FA}"/>
              </a:ext>
            </a:extLst>
          </p:cNvPr>
          <p:cNvSpPr>
            <a:spLocks noGrp="1"/>
          </p:cNvSpPr>
          <p:nvPr>
            <p:ph type="title"/>
          </p:nvPr>
        </p:nvSpPr>
        <p:spPr/>
        <p:txBody>
          <a:bodyPr/>
          <a:lstStyle/>
          <a:p>
            <a:r>
              <a:rPr lang="en-US" dirty="0"/>
              <a:t>OpenACC Speed-up</a:t>
            </a:r>
          </a:p>
        </p:txBody>
      </p:sp>
      <p:graphicFrame>
        <p:nvGraphicFramePr>
          <p:cNvPr id="7" name="Content Placeholder 6">
            <a:extLst>
              <a:ext uri="{FF2B5EF4-FFF2-40B4-BE49-F238E27FC236}">
                <a16:creationId xmlns:a16="http://schemas.microsoft.com/office/drawing/2014/main" id="{0895A406-DFE6-47E9-B648-6F9BDC7779F7}"/>
              </a:ext>
            </a:extLst>
          </p:cNvPr>
          <p:cNvGraphicFramePr>
            <a:graphicFrameLocks noGrp="1"/>
          </p:cNvGraphicFramePr>
          <p:nvPr>
            <p:ph idx="1"/>
            <p:extLst>
              <p:ext uri="{D42A27DB-BD31-4B8C-83A1-F6EECF244321}">
                <p14:modId xmlns:p14="http://schemas.microsoft.com/office/powerpoint/2010/main" val="1532753757"/>
              </p:ext>
            </p:extLst>
          </p:nvPr>
        </p:nvGraphicFramePr>
        <p:xfrm>
          <a:off x="438150" y="1406237"/>
          <a:ext cx="9948863" cy="4185671"/>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DF070DA4-1E29-476E-88DC-84B3590E04C6}"/>
              </a:ext>
            </a:extLst>
          </p:cNvPr>
          <p:cNvSpPr txBox="1"/>
          <p:nvPr/>
        </p:nvSpPr>
        <p:spPr>
          <a:xfrm>
            <a:off x="3886200" y="5678054"/>
            <a:ext cx="6500813" cy="2585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1200" i="1" dirty="0">
                <a:solidFill>
                  <a:schemeClr val="bg1">
                    <a:lumMod val="50000"/>
                    <a:lumOff val="50000"/>
                  </a:schemeClr>
                </a:solidFill>
              </a:rPr>
              <a:t>PGI 18.7, NVIDIA Tesla V100, Intel i9-7900X CPU @ 3.30GHz</a:t>
            </a:r>
          </a:p>
        </p:txBody>
      </p:sp>
    </p:spTree>
    <p:extLst>
      <p:ext uri="{BB962C8B-B14F-4D97-AF65-F5344CB8AC3E}">
        <p14:creationId xmlns:p14="http://schemas.microsoft.com/office/powerpoint/2010/main" val="236256686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1">
            <a:extLst>
              <a:ext uri="{FF2B5EF4-FFF2-40B4-BE49-F238E27FC236}">
                <a16:creationId xmlns:a16="http://schemas.microsoft.com/office/drawing/2014/main" id="{A0BB3362-6C6D-4447-B3FB-050D6857FE18}"/>
              </a:ext>
            </a:extLst>
          </p:cNvPr>
          <p:cNvSpPr/>
          <p:nvPr/>
        </p:nvSpPr>
        <p:spPr>
          <a:xfrm>
            <a:off x="3739246" y="2743203"/>
            <a:ext cx="2834640" cy="3215145"/>
          </a:xfrm>
          <a:prstGeom prst="roundRect">
            <a:avLst/>
          </a:prstGeom>
          <a:noFill/>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91429" tIns="45714" rIns="91429" bIns="45714" anchor="ctr"/>
          <a:lstStyle/>
          <a:p>
            <a:pPr algn="ctr"/>
            <a:endParaRPr lang="en-US" sz="3200" dirty="0">
              <a:solidFill>
                <a:srgbClr val="FFFFFF"/>
              </a:solidFill>
              <a:effectLst>
                <a:outerShdw blurRad="38100" dist="38100" dir="2700000" algn="tl">
                  <a:srgbClr val="000000">
                    <a:alpha val="43137"/>
                  </a:srgbClr>
                </a:outerShdw>
              </a:effectLst>
            </a:endParaRPr>
          </a:p>
        </p:txBody>
      </p:sp>
      <p:sp>
        <p:nvSpPr>
          <p:cNvPr id="4098" name="Title 1"/>
          <p:cNvSpPr>
            <a:spLocks noGrp="1"/>
          </p:cNvSpPr>
          <p:nvPr>
            <p:ph type="title"/>
          </p:nvPr>
        </p:nvSpPr>
        <p:spPr>
          <a:xfrm>
            <a:off x="790893" y="748310"/>
            <a:ext cx="9204325" cy="590931"/>
          </a:xfrm>
        </p:spPr>
        <p:txBody>
          <a:bodyPr/>
          <a:lstStyle/>
          <a:p>
            <a:pPr algn="ctr"/>
            <a:r>
              <a:rPr lang="en-US" sz="4000" dirty="0">
                <a:effectLst>
                  <a:outerShdw blurRad="38100" dist="38100" dir="2700000" algn="tl">
                    <a:srgbClr val="000000">
                      <a:alpha val="43137"/>
                    </a:srgbClr>
                  </a:outerShdw>
                </a:effectLst>
              </a:rPr>
              <a:t>3 Ways to Accelerate Applications</a:t>
            </a:r>
          </a:p>
        </p:txBody>
      </p:sp>
      <p:sp>
        <p:nvSpPr>
          <p:cNvPr id="6" name="Rounded Rectangle 5"/>
          <p:cNvSpPr/>
          <p:nvPr/>
        </p:nvSpPr>
        <p:spPr>
          <a:xfrm>
            <a:off x="699136" y="1653067"/>
            <a:ext cx="9387840" cy="832961"/>
          </a:xfrm>
          <a:prstGeom prst="roundRect">
            <a:avLst/>
          </a:prstGeom>
          <a:gradFill>
            <a:gsLst>
              <a:gs pos="0">
                <a:schemeClr val="bg1"/>
              </a:gs>
              <a:gs pos="26000">
                <a:srgbClr val="0C4E9B"/>
              </a:gs>
              <a:gs pos="100000">
                <a:srgbClr val="0C4E9B"/>
              </a:gs>
              <a:gs pos="0">
                <a:schemeClr val="bg1">
                  <a:lumMod val="75000"/>
                  <a:lumOff val="25000"/>
                  <a:shade val="100000"/>
                  <a:satMod val="115000"/>
                </a:schemeClr>
              </a:gs>
            </a:gsLst>
            <a:lin ang="18900000" scaled="1"/>
          </a:gradFill>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91426" tIns="45712" rIns="91426" bIns="45712" anchor="ctr"/>
          <a:lstStyle/>
          <a:p>
            <a:pPr algn="ctr">
              <a:defRPr/>
            </a:pPr>
            <a:r>
              <a:rPr lang="en-US" sz="3600" dirty="0">
                <a:solidFill>
                  <a:srgbClr val="FFFFFF"/>
                </a:solidFill>
                <a:effectLst>
                  <a:outerShdw blurRad="38100" dist="38100" dir="2700000" algn="tl">
                    <a:srgbClr val="000000">
                      <a:alpha val="43137"/>
                    </a:srgbClr>
                  </a:outerShdw>
                </a:effectLst>
              </a:rPr>
              <a:t>Applications</a:t>
            </a:r>
          </a:p>
        </p:txBody>
      </p:sp>
      <p:sp>
        <p:nvSpPr>
          <p:cNvPr id="3" name="Rounded Rectangle 2"/>
          <p:cNvSpPr/>
          <p:nvPr/>
        </p:nvSpPr>
        <p:spPr>
          <a:xfrm>
            <a:off x="699136" y="2743205"/>
            <a:ext cx="2775584" cy="1665923"/>
          </a:xfrm>
          <a:prstGeom prst="roundRect">
            <a:avLst/>
          </a:prstGeom>
          <a:solidFill>
            <a:srgbClr val="0C4E9B"/>
          </a:solidFill>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91426" tIns="45712" rIns="91426" bIns="45712" anchor="ctr"/>
          <a:lstStyle/>
          <a:p>
            <a:pPr algn="ctr">
              <a:defRPr/>
            </a:pPr>
            <a:r>
              <a:rPr lang="en-US" sz="3200" dirty="0">
                <a:solidFill>
                  <a:srgbClr val="FFFFFF"/>
                </a:solidFill>
                <a:effectLst>
                  <a:outerShdw blurRad="38100" dist="38100" dir="2700000" algn="tl">
                    <a:srgbClr val="000000">
                      <a:alpha val="43137"/>
                    </a:srgbClr>
                  </a:outerShdw>
                </a:effectLst>
              </a:rPr>
              <a:t>Libraries</a:t>
            </a:r>
          </a:p>
        </p:txBody>
      </p:sp>
      <p:sp>
        <p:nvSpPr>
          <p:cNvPr id="4103" name="Rectangle 7"/>
          <p:cNvSpPr>
            <a:spLocks noChangeArrowheads="1"/>
          </p:cNvSpPr>
          <p:nvPr/>
        </p:nvSpPr>
        <p:spPr bwMode="auto">
          <a:xfrm>
            <a:off x="790893" y="4688664"/>
            <a:ext cx="2652402" cy="707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6" tIns="45712" rIns="91426" bIns="45712">
            <a:spAutoFit/>
          </a:bodyPr>
          <a:lstStyle/>
          <a:p>
            <a:pPr algn="ctr"/>
            <a:r>
              <a:rPr lang="en-US" sz="2000" b="1" dirty="0">
                <a:solidFill>
                  <a:schemeClr val="bg1"/>
                </a:solidFill>
                <a:latin typeface="+mn-lt"/>
              </a:rPr>
              <a:t>Easy to use</a:t>
            </a:r>
          </a:p>
          <a:p>
            <a:pPr algn="ctr"/>
            <a:r>
              <a:rPr lang="en-US" sz="2000" b="1" dirty="0">
                <a:solidFill>
                  <a:schemeClr val="bg1"/>
                </a:solidFill>
                <a:latin typeface="+mn-lt"/>
              </a:rPr>
              <a:t>Most Performance</a:t>
            </a:r>
          </a:p>
        </p:txBody>
      </p:sp>
      <p:sp>
        <p:nvSpPr>
          <p:cNvPr id="5" name="Rounded Rectangle 4"/>
          <p:cNvSpPr/>
          <p:nvPr/>
        </p:nvSpPr>
        <p:spPr>
          <a:xfrm>
            <a:off x="6869837" y="2708915"/>
            <a:ext cx="3228976" cy="1665923"/>
          </a:xfrm>
          <a:prstGeom prst="roundRect">
            <a:avLst/>
          </a:prstGeom>
          <a:solidFill>
            <a:srgbClr val="0C4E9B"/>
          </a:solidFill>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91426" tIns="45712" rIns="91426" bIns="45712" anchor="ctr"/>
          <a:lstStyle/>
          <a:p>
            <a:pPr algn="ctr"/>
            <a:r>
              <a:rPr lang="en-US" sz="3200" dirty="0">
                <a:solidFill>
                  <a:srgbClr val="FFFFFF"/>
                </a:solidFill>
                <a:effectLst>
                  <a:outerShdw blurRad="38100" dist="38100" dir="2700000" algn="tl">
                    <a:srgbClr val="000000">
                      <a:alpha val="43137"/>
                    </a:srgbClr>
                  </a:outerShdw>
                </a:effectLst>
              </a:rPr>
              <a:t>Programming Languages</a:t>
            </a:r>
          </a:p>
        </p:txBody>
      </p:sp>
      <p:sp>
        <p:nvSpPr>
          <p:cNvPr id="10" name="Rectangle 8"/>
          <p:cNvSpPr>
            <a:spLocks noChangeArrowheads="1"/>
          </p:cNvSpPr>
          <p:nvPr/>
        </p:nvSpPr>
        <p:spPr bwMode="auto">
          <a:xfrm>
            <a:off x="6869837" y="4688664"/>
            <a:ext cx="3228976" cy="707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4" rIns="91429" bIns="45714">
            <a:spAutoFit/>
          </a:bodyPr>
          <a:lstStyle/>
          <a:p>
            <a:pPr algn="ctr"/>
            <a:r>
              <a:rPr lang="en-US" sz="2000" b="1" dirty="0">
                <a:solidFill>
                  <a:schemeClr val="bg1"/>
                </a:solidFill>
                <a:latin typeface="+mn-lt"/>
              </a:rPr>
              <a:t>Most Performance</a:t>
            </a:r>
          </a:p>
          <a:p>
            <a:pPr algn="ctr"/>
            <a:r>
              <a:rPr lang="en-US" sz="2000" b="1" dirty="0">
                <a:solidFill>
                  <a:schemeClr val="bg1"/>
                </a:solidFill>
                <a:latin typeface="+mn-lt"/>
              </a:rPr>
              <a:t>Most Flexibility</a:t>
            </a:r>
          </a:p>
        </p:txBody>
      </p:sp>
      <p:sp>
        <p:nvSpPr>
          <p:cNvPr id="11" name="Rectangle 10"/>
          <p:cNvSpPr>
            <a:spLocks noChangeArrowheads="1"/>
          </p:cNvSpPr>
          <p:nvPr/>
        </p:nvSpPr>
        <p:spPr bwMode="auto">
          <a:xfrm>
            <a:off x="3739246" y="4688660"/>
            <a:ext cx="2834640" cy="707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9" tIns="45714" rIns="91429" bIns="45714">
            <a:spAutoFit/>
          </a:bodyPr>
          <a:lstStyle/>
          <a:p>
            <a:pPr algn="ctr"/>
            <a:r>
              <a:rPr lang="en-US" sz="2000" b="1" dirty="0">
                <a:solidFill>
                  <a:schemeClr val="bg1"/>
                </a:solidFill>
                <a:latin typeface="+mn-lt"/>
              </a:rPr>
              <a:t>Easy to use</a:t>
            </a:r>
          </a:p>
          <a:p>
            <a:pPr algn="ctr"/>
            <a:r>
              <a:rPr lang="en-US" sz="2000" b="1" dirty="0">
                <a:solidFill>
                  <a:schemeClr val="bg1"/>
                </a:solidFill>
                <a:latin typeface="+mn-lt"/>
              </a:rPr>
              <a:t>Portable code</a:t>
            </a:r>
            <a:endParaRPr lang="en-US" b="1" dirty="0">
              <a:solidFill>
                <a:schemeClr val="bg1"/>
              </a:solidFill>
              <a:latin typeface="+mn-lt"/>
            </a:endParaRPr>
          </a:p>
        </p:txBody>
      </p:sp>
      <p:sp>
        <p:nvSpPr>
          <p:cNvPr id="12" name="Rounded Rectangle 11"/>
          <p:cNvSpPr/>
          <p:nvPr/>
        </p:nvSpPr>
        <p:spPr>
          <a:xfrm>
            <a:off x="3739246" y="2743204"/>
            <a:ext cx="2834640" cy="1665923"/>
          </a:xfrm>
          <a:prstGeom prst="roundRect">
            <a:avLst/>
          </a:prstGeom>
          <a:solidFill>
            <a:srgbClr val="0C4E9B"/>
          </a:solidFill>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91429" tIns="45714" rIns="91429" bIns="45714" anchor="ctr"/>
          <a:lstStyle/>
          <a:p>
            <a:pPr algn="ctr"/>
            <a:r>
              <a:rPr lang="en-US" sz="3200" dirty="0">
                <a:solidFill>
                  <a:srgbClr val="FFFFFF"/>
                </a:solidFill>
                <a:effectLst>
                  <a:outerShdw blurRad="38100" dist="38100" dir="2700000" algn="tl">
                    <a:srgbClr val="000000">
                      <a:alpha val="43137"/>
                    </a:srgbClr>
                  </a:outerShdw>
                </a:effectLst>
              </a:rPr>
              <a:t>Compiler</a:t>
            </a:r>
            <a:br>
              <a:rPr lang="en-US" sz="3200" dirty="0">
                <a:solidFill>
                  <a:srgbClr val="FFFFFF"/>
                </a:solidFill>
                <a:effectLst>
                  <a:outerShdw blurRad="38100" dist="38100" dir="2700000" algn="tl">
                    <a:srgbClr val="000000">
                      <a:alpha val="43137"/>
                    </a:srgbClr>
                  </a:outerShdw>
                </a:effectLst>
              </a:rPr>
            </a:br>
            <a:r>
              <a:rPr lang="en-US" sz="3200" dirty="0">
                <a:solidFill>
                  <a:srgbClr val="FFFFFF"/>
                </a:solidFill>
                <a:effectLst>
                  <a:outerShdw blurRad="38100" dist="38100" dir="2700000" algn="tl">
                    <a:srgbClr val="000000">
                      <a:alpha val="43137"/>
                    </a:srgbClr>
                  </a:outerShdw>
                </a:effectLst>
              </a:rPr>
              <a:t>Directives</a:t>
            </a:r>
          </a:p>
        </p:txBody>
      </p:sp>
      <p:sp>
        <p:nvSpPr>
          <p:cNvPr id="2" name="TextBox 1">
            <a:extLst>
              <a:ext uri="{FF2B5EF4-FFF2-40B4-BE49-F238E27FC236}">
                <a16:creationId xmlns:a16="http://schemas.microsoft.com/office/drawing/2014/main" id="{F900A602-D578-42F6-88B3-C6996F3DC46F}"/>
              </a:ext>
            </a:extLst>
          </p:cNvPr>
          <p:cNvSpPr txBox="1"/>
          <p:nvPr/>
        </p:nvSpPr>
        <p:spPr>
          <a:xfrm>
            <a:off x="4337271" y="5463701"/>
            <a:ext cx="1638590"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rgbClr val="FF0000"/>
                </a:solidFill>
              </a:rPr>
              <a:t>OpenACC</a:t>
            </a:r>
          </a:p>
        </p:txBody>
      </p:sp>
    </p:spTree>
    <p:extLst>
      <p:ext uri="{BB962C8B-B14F-4D97-AF65-F5344CB8AC3E}">
        <p14:creationId xmlns:p14="http://schemas.microsoft.com/office/powerpoint/2010/main" val="2160108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900"/>
                                        <p:tgtEl>
                                          <p:spTgt spid="13"/>
                                        </p:tgtEl>
                                      </p:cBhvr>
                                    </p:animEffect>
                                  </p:childTnLst>
                                </p:cTn>
                              </p:par>
                            </p:childTnLst>
                          </p:cTn>
                        </p:par>
                        <p:par>
                          <p:cTn id="8" fill="hold">
                            <p:stCondLst>
                              <p:cond delay="9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498348" y="293058"/>
            <a:ext cx="9976104" cy="618631"/>
          </a:xfrm>
        </p:spPr>
        <p:txBody>
          <a:bodyPr/>
          <a:lstStyle/>
          <a:p>
            <a:r>
              <a:rPr lang="en-US" dirty="0"/>
              <a:t>Building the code (GPU)</a:t>
            </a:r>
          </a:p>
        </p:txBody>
      </p:sp>
      <p:sp>
        <p:nvSpPr>
          <p:cNvPr id="4" name="Slide Number Placeholder 3"/>
          <p:cNvSpPr>
            <a:spLocks noGrp="1"/>
          </p:cNvSpPr>
          <p:nvPr>
            <p:ph type="sldNum" sz="quarter" idx="4294967295"/>
            <p:custDataLst>
              <p:tags r:id="rId2"/>
            </p:custDataLst>
          </p:nvPr>
        </p:nvSpPr>
        <p:spPr>
          <a:xfrm>
            <a:off x="8413750" y="5721350"/>
            <a:ext cx="2559050" cy="328613"/>
          </a:xfrm>
          <a:prstGeom prst="rect">
            <a:avLst/>
          </a:prstGeom>
        </p:spPr>
        <p:txBody>
          <a:bodyPr/>
          <a:lstStyle/>
          <a:p>
            <a:fld id="{D4805CE7-0A03-45C8-A1A3-4ABBAD2E805D}" type="slidenum">
              <a:rPr lang="en-US" smtClean="0"/>
              <a:t>40</a:t>
            </a:fld>
            <a:endParaRPr lang="en-US"/>
          </a:p>
        </p:txBody>
      </p:sp>
      <p:sp>
        <p:nvSpPr>
          <p:cNvPr id="3" name="Content Placeholder 2"/>
          <p:cNvSpPr>
            <a:spLocks noGrp="1"/>
          </p:cNvSpPr>
          <p:nvPr>
            <p:ph idx="4294967295"/>
            <p:custDataLst>
              <p:tags r:id="rId3"/>
            </p:custDataLst>
          </p:nvPr>
        </p:nvSpPr>
        <p:spPr>
          <a:xfrm>
            <a:off x="910432" y="1203325"/>
            <a:ext cx="9151937" cy="4352925"/>
          </a:xfrm>
        </p:spPr>
        <p:txBody>
          <a:bodyPr/>
          <a:lstStyle/>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pgcc</a:t>
            </a:r>
            <a:r>
              <a:rPr lang="en-US" sz="1400" b="1" dirty="0">
                <a:latin typeface="Courier New" panose="02070309020205020404" pitchFamily="49" charset="0"/>
                <a:cs typeface="Courier New" panose="02070309020205020404" pitchFamily="49" charset="0"/>
              </a:rPr>
              <a:t> -fast </a:t>
            </a:r>
            <a:r>
              <a:rPr lang="en-US" sz="1400" b="1" dirty="0">
                <a:solidFill>
                  <a:srgbClr val="0C4E9B"/>
                </a:solidFill>
                <a:latin typeface="Courier New" panose="02070309020205020404" pitchFamily="49" charset="0"/>
                <a:cs typeface="Courier New" panose="02070309020205020404" pitchFamily="49" charset="0"/>
              </a:rPr>
              <a:t>-ta=</a:t>
            </a:r>
            <a:r>
              <a:rPr lang="en-US" sz="1400" b="1" dirty="0" err="1">
                <a:solidFill>
                  <a:srgbClr val="0C4E9B"/>
                </a:solidFill>
                <a:latin typeface="Courier New" panose="02070309020205020404" pitchFamily="49" charset="0"/>
                <a:cs typeface="Courier New" panose="02070309020205020404" pitchFamily="49" charset="0"/>
              </a:rPr>
              <a:t>tesla:managed</a:t>
            </a:r>
            <a:r>
              <a:rPr lang="en-US" sz="1400" b="1" dirty="0">
                <a:solidFill>
                  <a:srgbClr val="0C4E9B"/>
                </a:solidFill>
                <a:latin typeface="Courier New" panose="02070309020205020404" pitchFamily="49" charset="0"/>
                <a:cs typeface="Courier New" panose="02070309020205020404" pitchFamily="49" charset="0"/>
              </a:rPr>
              <a:t> -</a:t>
            </a:r>
            <a:r>
              <a:rPr lang="en-US" sz="1400" b="1" dirty="0" err="1">
                <a:solidFill>
                  <a:srgbClr val="0C4E9B"/>
                </a:solidFill>
                <a:latin typeface="Courier New" panose="02070309020205020404" pitchFamily="49" charset="0"/>
                <a:cs typeface="Courier New" panose="02070309020205020404" pitchFamily="49" charset="0"/>
              </a:rPr>
              <a:t>Minfo</a:t>
            </a:r>
            <a:r>
              <a:rPr lang="en-US" sz="1400" b="1" dirty="0">
                <a:solidFill>
                  <a:srgbClr val="0C4E9B"/>
                </a:solidFill>
                <a:latin typeface="Courier New" panose="02070309020205020404" pitchFamily="49" charset="0"/>
                <a:cs typeface="Courier New" panose="02070309020205020404" pitchFamily="49" charset="0"/>
              </a:rPr>
              <a:t>=accel </a:t>
            </a:r>
            <a:r>
              <a:rPr lang="en-US" sz="1400" b="1" dirty="0">
                <a:latin typeface="Courier New" panose="02070309020205020404" pitchFamily="49" charset="0"/>
                <a:cs typeface="Courier New" panose="02070309020205020404" pitchFamily="49" charset="0"/>
              </a:rPr>
              <a:t>laplace2d_uvm.c</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main:</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rgbClr val="0C4E9B"/>
                </a:solidFill>
                <a:latin typeface="Courier New" panose="02070309020205020404" pitchFamily="49" charset="0"/>
                <a:cs typeface="Courier New" panose="02070309020205020404" pitchFamily="49" charset="0"/>
              </a:rPr>
              <a:t>63, Accelerator kernel generated</a:t>
            </a:r>
          </a:p>
          <a:p>
            <a:pPr marL="0" indent="0">
              <a:spcBef>
                <a:spcPts val="0"/>
              </a:spcBef>
              <a:spcAft>
                <a:spcPts val="0"/>
              </a:spcAft>
              <a:buNone/>
            </a:pPr>
            <a:r>
              <a:rPr lang="en-US" sz="1400" b="1" dirty="0">
                <a:solidFill>
                  <a:srgbClr val="0C4E9B"/>
                </a:solidFill>
                <a:latin typeface="Courier New" panose="02070309020205020404" pitchFamily="49" charset="0"/>
                <a:cs typeface="Courier New" panose="02070309020205020404" pitchFamily="49" charset="0"/>
              </a:rPr>
              <a:t>         Generating Tesla code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64,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gang /* </a:t>
            </a:r>
            <a:r>
              <a:rPr lang="en-US" sz="1400" b="1" dirty="0" err="1">
                <a:latin typeface="Courier New" panose="02070309020205020404" pitchFamily="49" charset="0"/>
                <a:cs typeface="Courier New" panose="02070309020205020404" pitchFamily="49" charset="0"/>
              </a:rPr>
              <a:t>blockIdx.x</a:t>
            </a:r>
            <a:r>
              <a:rPr lang="en-US" sz="1400" b="1" dirty="0">
                <a:latin typeface="Courier New" panose="02070309020205020404" pitchFamily="49" charset="0"/>
                <a:cs typeface="Courier New" panose="02070309020205020404" pitchFamily="49" charset="0"/>
              </a:rPr>
              <a:t> */</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Generating reduction(</a:t>
            </a:r>
            <a:r>
              <a:rPr lang="en-US" sz="1400" b="1" dirty="0" err="1">
                <a:latin typeface="Courier New" panose="02070309020205020404" pitchFamily="49" charset="0"/>
                <a:cs typeface="Courier New" panose="02070309020205020404" pitchFamily="49" charset="0"/>
              </a:rPr>
              <a:t>max:error</a:t>
            </a:r>
            <a:r>
              <a:rPr lang="en-US" sz="1400" b="1" dirty="0">
                <a:latin typeface="Courier New" panose="02070309020205020404" pitchFamily="49" charset="0"/>
                <a:cs typeface="Courier New" panose="02070309020205020404" pitchFamily="49" charset="0"/>
              </a:rPr>
              <a:t>)</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66,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vector(128) /* </a:t>
            </a:r>
            <a:r>
              <a:rPr lang="en-US" sz="1400" b="1" dirty="0" err="1">
                <a:latin typeface="Courier New" panose="02070309020205020404" pitchFamily="49" charset="0"/>
                <a:cs typeface="Courier New" panose="02070309020205020404" pitchFamily="49" charset="0"/>
              </a:rPr>
              <a:t>threadIdx.x</a:t>
            </a:r>
            <a:r>
              <a:rPr lang="en-US" sz="1400" b="1" dirty="0">
                <a:latin typeface="Courier New" panose="02070309020205020404" pitchFamily="49" charset="0"/>
                <a:cs typeface="Courier New" panose="02070309020205020404" pitchFamily="49" charset="0"/>
              </a:rPr>
              <a:t> */</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rgbClr val="FF0000"/>
                </a:solidFill>
                <a:latin typeface="Courier New" panose="02070309020205020404" pitchFamily="49" charset="0"/>
                <a:cs typeface="Courier New" panose="02070309020205020404" pitchFamily="49" charset="0"/>
              </a:rPr>
              <a:t>63, Generating implicit </a:t>
            </a:r>
            <a:r>
              <a:rPr lang="en-US" sz="1400" b="1" dirty="0" err="1">
                <a:solidFill>
                  <a:srgbClr val="FF0000"/>
                </a:solidFill>
                <a:latin typeface="Courier New" panose="02070309020205020404" pitchFamily="49" charset="0"/>
                <a:cs typeface="Courier New" panose="02070309020205020404" pitchFamily="49" charset="0"/>
              </a:rPr>
              <a:t>copyin</a:t>
            </a:r>
            <a:r>
              <a:rPr lang="en-US" sz="1400" b="1" dirty="0">
                <a:solidFill>
                  <a:srgbClr val="FF0000"/>
                </a:solidFill>
                <a:latin typeface="Courier New" panose="02070309020205020404" pitchFamily="49" charset="0"/>
                <a:cs typeface="Courier New" panose="02070309020205020404" pitchFamily="49" charset="0"/>
              </a:rPr>
              <a:t>(A[:])</a:t>
            </a:r>
          </a:p>
          <a:p>
            <a:pPr marL="0" indent="0">
              <a:spcBef>
                <a:spcPts val="0"/>
              </a:spcBef>
              <a:spcAft>
                <a:spcPts val="0"/>
              </a:spcAft>
              <a:buNone/>
            </a:pPr>
            <a:r>
              <a:rPr lang="en-US" sz="1400" b="1" dirty="0">
                <a:solidFill>
                  <a:srgbClr val="FF0000"/>
                </a:solidFill>
                <a:latin typeface="Courier New" panose="02070309020205020404" pitchFamily="49" charset="0"/>
                <a:cs typeface="Courier New" panose="02070309020205020404" pitchFamily="49" charset="0"/>
              </a:rPr>
              <a:t>         Generating implicit </a:t>
            </a:r>
            <a:r>
              <a:rPr lang="en-US" sz="1400" b="1" dirty="0" err="1">
                <a:solidFill>
                  <a:srgbClr val="FF0000"/>
                </a:solidFill>
                <a:latin typeface="Courier New" panose="02070309020205020404" pitchFamily="49" charset="0"/>
                <a:cs typeface="Courier New" panose="02070309020205020404" pitchFamily="49" charset="0"/>
              </a:rPr>
              <a:t>copyout</a:t>
            </a:r>
            <a:r>
              <a:rPr lang="en-US" sz="1400" b="1" dirty="0">
                <a:solidFill>
                  <a:srgbClr val="FF0000"/>
                </a:solidFill>
                <a:latin typeface="Courier New" panose="02070309020205020404" pitchFamily="49" charset="0"/>
                <a:cs typeface="Courier New" panose="02070309020205020404" pitchFamily="49" charset="0"/>
              </a:rPr>
              <a:t>(Anew[:])</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Generating implicit copy(error)</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66, Loop is parallelizable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rgbClr val="0C4E9B"/>
                </a:solidFill>
                <a:latin typeface="Courier New" panose="02070309020205020404" pitchFamily="49" charset="0"/>
                <a:cs typeface="Courier New" panose="02070309020205020404" pitchFamily="49" charset="0"/>
              </a:rPr>
              <a:t>74, Accelerator kernel generated</a:t>
            </a:r>
          </a:p>
          <a:p>
            <a:pPr marL="0" indent="0">
              <a:spcBef>
                <a:spcPts val="0"/>
              </a:spcBef>
              <a:spcAft>
                <a:spcPts val="0"/>
              </a:spcAft>
              <a:buNone/>
            </a:pPr>
            <a:r>
              <a:rPr lang="en-US" sz="1400" b="1" dirty="0">
                <a:solidFill>
                  <a:srgbClr val="0C4E9B"/>
                </a:solidFill>
                <a:latin typeface="Courier New" panose="02070309020205020404" pitchFamily="49" charset="0"/>
                <a:cs typeface="Courier New" panose="02070309020205020404" pitchFamily="49" charset="0"/>
              </a:rPr>
              <a:t>         Generating Tesla code</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75,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gang /* </a:t>
            </a:r>
            <a:r>
              <a:rPr lang="en-US" sz="1400" b="1" dirty="0" err="1">
                <a:latin typeface="Courier New" panose="02070309020205020404" pitchFamily="49" charset="0"/>
                <a:cs typeface="Courier New" panose="02070309020205020404" pitchFamily="49" charset="0"/>
              </a:rPr>
              <a:t>blockIdx.x</a:t>
            </a:r>
            <a:r>
              <a:rPr lang="en-US" sz="1400" b="1" dirty="0">
                <a:latin typeface="Courier New" panose="02070309020205020404" pitchFamily="49" charset="0"/>
                <a:cs typeface="Courier New" panose="02070309020205020404" pitchFamily="49" charset="0"/>
              </a:rPr>
              <a:t> */</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77, #pragma </a:t>
            </a:r>
            <a:r>
              <a:rPr lang="en-US" sz="1400" b="1" dirty="0" err="1">
                <a:latin typeface="Courier New" panose="02070309020205020404" pitchFamily="49" charset="0"/>
                <a:cs typeface="Courier New" panose="02070309020205020404" pitchFamily="49" charset="0"/>
              </a:rPr>
              <a:t>acc</a:t>
            </a:r>
            <a:r>
              <a:rPr lang="en-US" sz="1400" b="1" dirty="0">
                <a:latin typeface="Courier New" panose="02070309020205020404" pitchFamily="49" charset="0"/>
                <a:cs typeface="Courier New" panose="02070309020205020404" pitchFamily="49" charset="0"/>
              </a:rPr>
              <a:t> loop vector(128) /* </a:t>
            </a:r>
            <a:r>
              <a:rPr lang="en-US" sz="1400" b="1" dirty="0" err="1">
                <a:latin typeface="Courier New" panose="02070309020205020404" pitchFamily="49" charset="0"/>
                <a:cs typeface="Courier New" panose="02070309020205020404" pitchFamily="49" charset="0"/>
              </a:rPr>
              <a:t>threadIdx.x</a:t>
            </a:r>
            <a:r>
              <a:rPr lang="en-US" sz="1400" b="1" dirty="0">
                <a:latin typeface="Courier New" panose="02070309020205020404" pitchFamily="49" charset="0"/>
                <a:cs typeface="Courier New" panose="02070309020205020404" pitchFamily="49" charset="0"/>
              </a:rPr>
              <a:t> */</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a:t>
            </a:r>
            <a:r>
              <a:rPr lang="en-US" sz="1400" b="1" dirty="0">
                <a:solidFill>
                  <a:srgbClr val="FF0000"/>
                </a:solidFill>
                <a:latin typeface="Courier New" panose="02070309020205020404" pitchFamily="49" charset="0"/>
                <a:cs typeface="Courier New" panose="02070309020205020404" pitchFamily="49" charset="0"/>
              </a:rPr>
              <a:t>74, Generating implicit </a:t>
            </a:r>
            <a:r>
              <a:rPr lang="en-US" sz="1400" b="1" dirty="0" err="1">
                <a:solidFill>
                  <a:srgbClr val="FF0000"/>
                </a:solidFill>
                <a:latin typeface="Courier New" panose="02070309020205020404" pitchFamily="49" charset="0"/>
                <a:cs typeface="Courier New" panose="02070309020205020404" pitchFamily="49" charset="0"/>
              </a:rPr>
              <a:t>copyin</a:t>
            </a:r>
            <a:r>
              <a:rPr lang="en-US" sz="1400" b="1" dirty="0">
                <a:solidFill>
                  <a:srgbClr val="FF0000"/>
                </a:solidFill>
                <a:latin typeface="Courier New" panose="02070309020205020404" pitchFamily="49" charset="0"/>
                <a:cs typeface="Courier New" panose="02070309020205020404" pitchFamily="49" charset="0"/>
              </a:rPr>
              <a:t>(Anew[:])</a:t>
            </a:r>
          </a:p>
          <a:p>
            <a:pPr marL="0" indent="0">
              <a:spcBef>
                <a:spcPts val="0"/>
              </a:spcBef>
              <a:spcAft>
                <a:spcPts val="0"/>
              </a:spcAft>
              <a:buNone/>
            </a:pPr>
            <a:r>
              <a:rPr lang="en-US" sz="1400" b="1" dirty="0">
                <a:solidFill>
                  <a:srgbClr val="FF0000"/>
                </a:solidFill>
                <a:latin typeface="Courier New" panose="02070309020205020404" pitchFamily="49" charset="0"/>
                <a:cs typeface="Courier New" panose="02070309020205020404" pitchFamily="49" charset="0"/>
              </a:rPr>
              <a:t>         Generating implicit </a:t>
            </a:r>
            <a:r>
              <a:rPr lang="en-US" sz="1400" b="1" dirty="0" err="1">
                <a:solidFill>
                  <a:srgbClr val="FF0000"/>
                </a:solidFill>
                <a:latin typeface="Courier New" panose="02070309020205020404" pitchFamily="49" charset="0"/>
                <a:cs typeface="Courier New" panose="02070309020205020404" pitchFamily="49" charset="0"/>
              </a:rPr>
              <a:t>copyout</a:t>
            </a:r>
            <a:r>
              <a:rPr lang="en-US" sz="1400" b="1" dirty="0">
                <a:solidFill>
                  <a:srgbClr val="FF0000"/>
                </a:solidFill>
                <a:latin typeface="Courier New" panose="02070309020205020404" pitchFamily="49" charset="0"/>
                <a:cs typeface="Courier New" panose="02070309020205020404" pitchFamily="49" charset="0"/>
              </a:rPr>
              <a:t>(A[:])</a:t>
            </a:r>
          </a:p>
          <a:p>
            <a:pPr marL="0" indent="0">
              <a:spcBef>
                <a:spcPts val="0"/>
              </a:spcBef>
              <a:spcAft>
                <a:spcPts val="0"/>
              </a:spcAft>
              <a:buNone/>
            </a:pPr>
            <a:r>
              <a:rPr lang="en-US" sz="1400" b="1" dirty="0">
                <a:latin typeface="Courier New" panose="02070309020205020404" pitchFamily="49" charset="0"/>
                <a:cs typeface="Courier New" panose="02070309020205020404" pitchFamily="49" charset="0"/>
              </a:rPr>
              <a:t>     77, Loop is parallelizable</a:t>
            </a:r>
          </a:p>
          <a:p>
            <a:pPr marL="0" indent="0">
              <a:buNone/>
            </a:pPr>
            <a:endParaRPr lang="en-US" sz="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09019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E9C4B9-7892-4CCD-86BE-8453E86749FA}"/>
              </a:ext>
            </a:extLst>
          </p:cNvPr>
          <p:cNvSpPr>
            <a:spLocks noGrp="1"/>
          </p:cNvSpPr>
          <p:nvPr>
            <p:ph type="title"/>
          </p:nvPr>
        </p:nvSpPr>
        <p:spPr/>
        <p:txBody>
          <a:bodyPr/>
          <a:lstStyle/>
          <a:p>
            <a:r>
              <a:rPr lang="en-US" dirty="0"/>
              <a:t>OpenACC Speed-up</a:t>
            </a:r>
          </a:p>
        </p:txBody>
      </p:sp>
      <p:graphicFrame>
        <p:nvGraphicFramePr>
          <p:cNvPr id="7" name="Content Placeholder 6">
            <a:extLst>
              <a:ext uri="{FF2B5EF4-FFF2-40B4-BE49-F238E27FC236}">
                <a16:creationId xmlns:a16="http://schemas.microsoft.com/office/drawing/2014/main" id="{0895A406-DFE6-47E9-B648-6F9BDC7779F7}"/>
              </a:ext>
            </a:extLst>
          </p:cNvPr>
          <p:cNvGraphicFramePr>
            <a:graphicFrameLocks noGrp="1"/>
          </p:cNvGraphicFramePr>
          <p:nvPr>
            <p:ph idx="1"/>
            <p:extLst>
              <p:ext uri="{D42A27DB-BD31-4B8C-83A1-F6EECF244321}">
                <p14:modId xmlns:p14="http://schemas.microsoft.com/office/powerpoint/2010/main" val="1699970384"/>
              </p:ext>
            </p:extLst>
          </p:nvPr>
        </p:nvGraphicFramePr>
        <p:xfrm>
          <a:off x="438150" y="1406237"/>
          <a:ext cx="9948863" cy="4185671"/>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DF070DA4-1E29-476E-88DC-84B3590E04C6}"/>
              </a:ext>
            </a:extLst>
          </p:cNvPr>
          <p:cNvSpPr txBox="1"/>
          <p:nvPr/>
        </p:nvSpPr>
        <p:spPr>
          <a:xfrm>
            <a:off x="3886200" y="5678054"/>
            <a:ext cx="6500813" cy="2585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r">
              <a:lnSpc>
                <a:spcPct val="90000"/>
              </a:lnSpc>
            </a:pPr>
            <a:r>
              <a:rPr lang="en-US" sz="1200" i="1" dirty="0">
                <a:solidFill>
                  <a:schemeClr val="bg1">
                    <a:lumMod val="50000"/>
                    <a:lumOff val="50000"/>
                  </a:schemeClr>
                </a:solidFill>
              </a:rPr>
              <a:t>PGI 18.7, NVIDIA Tesla V100, Intel i9-7900X CPU @ 3.30GHz</a:t>
            </a:r>
          </a:p>
        </p:txBody>
      </p:sp>
    </p:spTree>
    <p:extLst>
      <p:ext uri="{BB962C8B-B14F-4D97-AF65-F5344CB8AC3E}">
        <p14:creationId xmlns:p14="http://schemas.microsoft.com/office/powerpoint/2010/main" val="301108904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Closing Remarks</a:t>
            </a:r>
          </a:p>
        </p:txBody>
      </p:sp>
    </p:spTree>
    <p:extLst>
      <p:ext uri="{BB962C8B-B14F-4D97-AF65-F5344CB8AC3E}">
        <p14:creationId xmlns:p14="http://schemas.microsoft.com/office/powerpoint/2010/main" val="1575753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This week we discussed…</a:t>
            </a:r>
          </a:p>
        </p:txBody>
      </p:sp>
      <p:sp>
        <p:nvSpPr>
          <p:cNvPr id="3" name="Content Placeholder 2"/>
          <p:cNvSpPr>
            <a:spLocks noGrp="1"/>
          </p:cNvSpPr>
          <p:nvPr>
            <p:ph idx="1"/>
          </p:nvPr>
        </p:nvSpPr>
        <p:spPr>
          <a:xfrm>
            <a:off x="436740" y="1778961"/>
            <a:ext cx="9948672" cy="4043000"/>
          </a:xfrm>
        </p:spPr>
        <p:txBody>
          <a:bodyPr/>
          <a:lstStyle/>
          <a:p>
            <a:r>
              <a:rPr lang="en-US" sz="2400" dirty="0"/>
              <a:t>What is </a:t>
            </a:r>
            <a:r>
              <a:rPr lang="en-US" sz="2400" dirty="0" err="1"/>
              <a:t>OpenACC</a:t>
            </a:r>
            <a:endParaRPr lang="en-US" sz="2400" dirty="0"/>
          </a:p>
          <a:p>
            <a:r>
              <a:rPr lang="en-US" sz="2400" dirty="0"/>
              <a:t>How profile-driven programming helps you write better code</a:t>
            </a:r>
          </a:p>
          <a:p>
            <a:r>
              <a:rPr lang="en-US" sz="2400" dirty="0"/>
              <a:t>How to parallelize loops using </a:t>
            </a:r>
            <a:r>
              <a:rPr lang="en-US" sz="2400" dirty="0" err="1"/>
              <a:t>OpenACC’s</a:t>
            </a:r>
            <a:r>
              <a:rPr lang="en-US" sz="2400" dirty="0"/>
              <a:t> </a:t>
            </a:r>
            <a:r>
              <a:rPr lang="en-US" sz="2400" b="1" dirty="0">
                <a:solidFill>
                  <a:schemeClr val="accent4"/>
                </a:solidFill>
              </a:rPr>
              <a:t>parallel loop</a:t>
            </a:r>
            <a:r>
              <a:rPr lang="en-US" sz="2400" dirty="0"/>
              <a:t> directive to improve time to solution</a:t>
            </a:r>
          </a:p>
          <a:p>
            <a:pPr marL="0" indent="0">
              <a:buNone/>
            </a:pPr>
            <a:endParaRPr lang="en-US" sz="2400" dirty="0"/>
          </a:p>
          <a:p>
            <a:pPr marL="0" indent="0">
              <a:buNone/>
            </a:pPr>
            <a:r>
              <a:rPr lang="en-US" sz="2400"/>
              <a:t>Next Lecture:</a:t>
            </a:r>
            <a:endParaRPr lang="en-US" sz="2400" dirty="0"/>
          </a:p>
          <a:p>
            <a:r>
              <a:rPr lang="en-US" sz="2400" dirty="0"/>
              <a:t>Managing your data with </a:t>
            </a:r>
            <a:r>
              <a:rPr lang="en-US" sz="2400" dirty="0" err="1"/>
              <a:t>OpenACC</a:t>
            </a:r>
            <a:endParaRPr lang="en-US" sz="2400" dirty="0"/>
          </a:p>
        </p:txBody>
      </p:sp>
    </p:spTree>
    <p:extLst>
      <p:ext uri="{BB962C8B-B14F-4D97-AF65-F5344CB8AC3E}">
        <p14:creationId xmlns:p14="http://schemas.microsoft.com/office/powerpoint/2010/main" val="2199061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502CF6A8-2841-4444-8146-1B180405FAA1}"/>
              </a:ext>
            </a:extLst>
          </p:cNvPr>
          <p:cNvSpPr/>
          <p:nvPr/>
        </p:nvSpPr>
        <p:spPr>
          <a:xfrm>
            <a:off x="1770748" y="2371494"/>
            <a:ext cx="1966827" cy="2754179"/>
          </a:xfrm>
          <a:prstGeom prst="rect">
            <a:avLst/>
          </a:prstGeom>
          <a:no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419250" y="2170463"/>
            <a:ext cx="2861037" cy="1432952"/>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p:nvPicPr>
        <p:blipFill rotWithShape="1">
          <a:blip r:embed="rId4"/>
          <a:srcRect l="273" t="494" r="-273" b="48949"/>
          <a:stretch/>
        </p:blipFill>
        <p:spPr>
          <a:xfrm>
            <a:off x="7574039" y="2160205"/>
            <a:ext cx="2861036" cy="1443210"/>
          </a:xfrm>
          <a:prstGeom prst="rect">
            <a:avLst/>
          </a:prstGeom>
          <a:ln>
            <a:noFill/>
          </a:ln>
          <a:effectLst>
            <a:outerShdw blurRad="292100" dist="139700" dir="2700000" algn="tl" rotWithShape="0">
              <a:srgbClr val="333333">
                <a:alpha val="65000"/>
              </a:srgbClr>
            </a:outerShdw>
          </a:effectLst>
        </p:spPr>
      </p:pic>
      <p:sp>
        <p:nvSpPr>
          <p:cNvPr id="3" name="Content Placeholder 2"/>
          <p:cNvSpPr>
            <a:spLocks noGrp="1"/>
          </p:cNvSpPr>
          <p:nvPr>
            <p:ph idx="1"/>
          </p:nvPr>
        </p:nvSpPr>
        <p:spPr>
          <a:xfrm>
            <a:off x="4311503" y="1672978"/>
            <a:ext cx="2908090" cy="516535"/>
          </a:xfrm>
        </p:spPr>
        <p:txBody>
          <a:bodyPr/>
          <a:lstStyle/>
          <a:p>
            <a:pPr marL="0" indent="0" algn="ctr">
              <a:lnSpc>
                <a:spcPct val="100000"/>
              </a:lnSpc>
              <a:spcBef>
                <a:spcPts val="0"/>
              </a:spcBef>
              <a:spcAft>
                <a:spcPts val="0"/>
              </a:spcAft>
              <a:buNone/>
            </a:pPr>
            <a:r>
              <a:rPr lang="en-US" sz="1600" b="1" dirty="0"/>
              <a:t>Resources</a:t>
            </a:r>
            <a:r>
              <a:rPr lang="en-US" sz="1600" dirty="0"/>
              <a:t> </a:t>
            </a:r>
          </a:p>
          <a:p>
            <a:pPr marL="0" indent="0" algn="ctr">
              <a:lnSpc>
                <a:spcPct val="100000"/>
              </a:lnSpc>
              <a:spcBef>
                <a:spcPts val="0"/>
              </a:spcBef>
              <a:spcAft>
                <a:spcPts val="0"/>
              </a:spcAft>
              <a:buNone/>
            </a:pPr>
            <a:r>
              <a:rPr lang="en-US" sz="1200" dirty="0">
                <a:solidFill>
                  <a:schemeClr val="tx1"/>
                </a:solidFill>
                <a:hlinkClick r:id="rId5"/>
              </a:rPr>
              <a:t>https://www.openacc.org/resources</a:t>
            </a:r>
            <a:endParaRPr lang="en-US" sz="1200" dirty="0"/>
          </a:p>
          <a:p>
            <a:pPr marL="0" indent="0" algn="ctr">
              <a:lnSpc>
                <a:spcPct val="100000"/>
              </a:lnSpc>
              <a:spcBef>
                <a:spcPts val="0"/>
              </a:spcBef>
              <a:spcAft>
                <a:spcPts val="0"/>
              </a:spcAft>
              <a:buNone/>
            </a:pPr>
            <a:endParaRPr lang="en-US" sz="1200" dirty="0">
              <a:solidFill>
                <a:schemeClr val="tx1"/>
              </a:solidFill>
            </a:endParaRPr>
          </a:p>
          <a:p>
            <a:pPr marL="0" indent="0" algn="ctr">
              <a:lnSpc>
                <a:spcPct val="100000"/>
              </a:lnSpc>
              <a:spcBef>
                <a:spcPts val="0"/>
              </a:spcBef>
              <a:spcAft>
                <a:spcPts val="0"/>
              </a:spcAft>
              <a:buNone/>
            </a:pPr>
            <a:endParaRPr lang="en-US" sz="1200" dirty="0">
              <a:solidFill>
                <a:schemeClr val="tx1"/>
              </a:solidFill>
            </a:endParaRPr>
          </a:p>
          <a:p>
            <a:pPr algn="ctr"/>
            <a:endParaRPr lang="en-US" sz="1200" dirty="0"/>
          </a:p>
        </p:txBody>
      </p:sp>
      <p:pic>
        <p:nvPicPr>
          <p:cNvPr id="4" name="Picture 3">
            <a:extLst>
              <a:ext uri="{FF2B5EF4-FFF2-40B4-BE49-F238E27FC236}">
                <a16:creationId xmlns:a16="http://schemas.microsoft.com/office/drawing/2014/main" id="{E8770385-2D00-4EB4-B87B-087496198206}"/>
              </a:ext>
            </a:extLst>
          </p:cNvPr>
          <p:cNvPicPr>
            <a:picLocks noChangeAspect="1"/>
          </p:cNvPicPr>
          <p:nvPr/>
        </p:nvPicPr>
        <p:blipFill rotWithShape="1">
          <a:blip r:embed="rId6"/>
          <a:srcRect t="1" b="48914"/>
          <a:stretch/>
        </p:blipFill>
        <p:spPr>
          <a:xfrm>
            <a:off x="4402472" y="4238221"/>
            <a:ext cx="2861037" cy="1432952"/>
          </a:xfrm>
          <a:prstGeom prst="rect">
            <a:avLst/>
          </a:prstGeom>
          <a:ln>
            <a:noFill/>
          </a:ln>
          <a:effectLst>
            <a:outerShdw blurRad="292100" dist="139700" dir="2700000" algn="tl" rotWithShape="0">
              <a:srgbClr val="333333">
                <a:alpha val="65000"/>
              </a:srgbClr>
            </a:outerShdw>
          </a:effectLst>
        </p:spPr>
      </p:pic>
      <p:sp>
        <p:nvSpPr>
          <p:cNvPr id="12" name="Content Placeholder 2">
            <a:extLst>
              <a:ext uri="{FF2B5EF4-FFF2-40B4-BE49-F238E27FC236}">
                <a16:creationId xmlns:a16="http://schemas.microsoft.com/office/drawing/2014/main" id="{BA3C4650-5352-4599-B736-35E5BF2A68E9}"/>
              </a:ext>
            </a:extLst>
          </p:cNvPr>
          <p:cNvSpPr txBox="1">
            <a:spLocks/>
          </p:cNvSpPr>
          <p:nvPr/>
        </p:nvSpPr>
        <p:spPr bwMode="auto">
          <a:xfrm>
            <a:off x="7519779" y="1655462"/>
            <a:ext cx="2984772" cy="3115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Success Stories</a:t>
            </a:r>
            <a:r>
              <a:rPr lang="en-US" sz="1200" b="1" kern="0" dirty="0"/>
              <a:t> </a:t>
            </a:r>
            <a:r>
              <a:rPr lang="en-US" sz="1200" kern="0" dirty="0">
                <a:solidFill>
                  <a:schemeClr val="tx1"/>
                </a:solidFill>
                <a:hlinkClick r:id="rId7"/>
              </a:rPr>
              <a:t>https://www.openacc.org/success-stories</a:t>
            </a:r>
            <a:endParaRPr lang="en-US" sz="1200" kern="0" dirty="0"/>
          </a:p>
        </p:txBody>
      </p:sp>
      <p:sp>
        <p:nvSpPr>
          <p:cNvPr id="14" name="Content Placeholder 2">
            <a:extLst>
              <a:ext uri="{FF2B5EF4-FFF2-40B4-BE49-F238E27FC236}">
                <a16:creationId xmlns:a16="http://schemas.microsoft.com/office/drawing/2014/main" id="{7557CE45-D9EB-4C00-A648-92B3EA1A0CB6}"/>
              </a:ext>
            </a:extLst>
          </p:cNvPr>
          <p:cNvSpPr txBox="1">
            <a:spLocks/>
          </p:cNvSpPr>
          <p:nvPr/>
        </p:nvSpPr>
        <p:spPr bwMode="auto">
          <a:xfrm>
            <a:off x="7519779" y="3756013"/>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Events</a:t>
            </a:r>
          </a:p>
          <a:p>
            <a:pPr marL="0" indent="0" algn="ctr" defTabSz="914400">
              <a:lnSpc>
                <a:spcPct val="100000"/>
              </a:lnSpc>
              <a:spcBef>
                <a:spcPts val="0"/>
              </a:spcBef>
              <a:spcAft>
                <a:spcPts val="0"/>
              </a:spcAft>
              <a:buFont typeface="Wingdings" panose="05000000000000000000" pitchFamily="2" charset="2"/>
              <a:buNone/>
            </a:pPr>
            <a:r>
              <a:rPr lang="en-US" sz="1200" kern="0" dirty="0">
                <a:hlinkClick r:id="rId8"/>
              </a:rPr>
              <a:t>https://www.openacc.org/events</a:t>
            </a:r>
            <a:r>
              <a:rPr lang="en-US" sz="1200" kern="0" dirty="0"/>
              <a:t>  </a:t>
            </a:r>
          </a:p>
        </p:txBody>
      </p:sp>
      <p:sp>
        <p:nvSpPr>
          <p:cNvPr id="15" name="Title 1">
            <a:extLst>
              <a:ext uri="{FF2B5EF4-FFF2-40B4-BE49-F238E27FC236}">
                <a16:creationId xmlns:a16="http://schemas.microsoft.com/office/drawing/2014/main" id="{AEA3F0A9-E37A-4E15-952A-5A6EC29F2502}"/>
              </a:ext>
            </a:extLst>
          </p:cNvPr>
          <p:cNvSpPr>
            <a:spLocks noGrp="1"/>
          </p:cNvSpPr>
          <p:nvPr>
            <p:ph type="title"/>
          </p:nvPr>
        </p:nvSpPr>
        <p:spPr>
          <a:xfrm>
            <a:off x="419641" y="649796"/>
            <a:ext cx="9976104" cy="590931"/>
          </a:xfrm>
        </p:spPr>
        <p:txBody>
          <a:bodyPr/>
          <a:lstStyle/>
          <a:p>
            <a:pPr algn="ctr"/>
            <a:r>
              <a:rPr lang="en-US" dirty="0"/>
              <a:t>OPENACC Resources</a:t>
            </a:r>
          </a:p>
        </p:txBody>
      </p:sp>
      <p:sp>
        <p:nvSpPr>
          <p:cNvPr id="41" name="Rectangle 40">
            <a:extLst>
              <a:ext uri="{FF2B5EF4-FFF2-40B4-BE49-F238E27FC236}">
                <a16:creationId xmlns:a16="http://schemas.microsoft.com/office/drawing/2014/main" id="{067845C9-6EFB-40CD-BEE4-4A113C70DBC9}"/>
              </a:ext>
            </a:extLst>
          </p:cNvPr>
          <p:cNvSpPr/>
          <p:nvPr/>
        </p:nvSpPr>
        <p:spPr>
          <a:xfrm>
            <a:off x="193424" y="1231258"/>
            <a:ext cx="10779376" cy="369332"/>
          </a:xfrm>
          <a:prstGeom prst="rect">
            <a:avLst/>
          </a:prstGeom>
        </p:spPr>
        <p:txBody>
          <a:bodyPr wrap="square">
            <a:spAutoFit/>
          </a:bodyPr>
          <a:lstStyle/>
          <a:p>
            <a:pPr algn="ctr">
              <a:lnSpc>
                <a:spcPct val="150000"/>
              </a:lnSpc>
            </a:pPr>
            <a:r>
              <a:rPr lang="en-US" sz="1200" dirty="0">
                <a:solidFill>
                  <a:schemeClr val="bg1"/>
                </a:solidFill>
                <a:latin typeface="Trebuchet MS" charset="0"/>
                <a:ea typeface="Trebuchet MS" charset="0"/>
                <a:cs typeface="Trebuchet MS" charset="0"/>
              </a:rPr>
              <a:t>Guides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Talks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Tutorials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Videos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Books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Spec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Code</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Samples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Teaching Materials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Events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Success Stories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Courses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Slack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Stack Overflow</a:t>
            </a:r>
          </a:p>
        </p:txBody>
      </p:sp>
      <p:pic>
        <p:nvPicPr>
          <p:cNvPr id="1028" name="Picture 4" descr="GCC">
            <a:hlinkClick r:id="rId9"/>
            <a:extLst>
              <a:ext uri="{FF2B5EF4-FFF2-40B4-BE49-F238E27FC236}">
                <a16:creationId xmlns:a16="http://schemas.microsoft.com/office/drawing/2014/main" id="{51186137-8338-49F1-9051-2EE1E7D9E83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10131" y="3976473"/>
            <a:ext cx="818967" cy="827967"/>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53">
            <a:extLst>
              <a:ext uri="{FF2B5EF4-FFF2-40B4-BE49-F238E27FC236}">
                <a16:creationId xmlns:a16="http://schemas.microsoft.com/office/drawing/2014/main" id="{D17AF6F2-DE98-48C5-9F7F-34F710FDD6A6}"/>
              </a:ext>
            </a:extLst>
          </p:cNvPr>
          <p:cNvPicPr>
            <a:picLocks noChangeAspect="1"/>
          </p:cNvPicPr>
          <p:nvPr/>
        </p:nvPicPr>
        <p:blipFill rotWithShape="1">
          <a:blip r:embed="rId11"/>
          <a:srcRect b="40989"/>
          <a:stretch/>
        </p:blipFill>
        <p:spPr>
          <a:xfrm>
            <a:off x="7574038" y="4238221"/>
            <a:ext cx="2861037" cy="1432952"/>
          </a:xfrm>
          <a:prstGeom prst="rect">
            <a:avLst/>
          </a:prstGeom>
          <a:ln>
            <a:noFill/>
          </a:ln>
          <a:effectLst>
            <a:outerShdw blurRad="292100" dist="139700" dir="2700000" algn="tl" rotWithShape="0">
              <a:srgbClr val="333333">
                <a:alpha val="65000"/>
              </a:srgbClr>
            </a:outerShdw>
          </a:effectLst>
        </p:spPr>
      </p:pic>
      <p:sp>
        <p:nvSpPr>
          <p:cNvPr id="57" name="Content Placeholder 2">
            <a:extLst>
              <a:ext uri="{FF2B5EF4-FFF2-40B4-BE49-F238E27FC236}">
                <a16:creationId xmlns:a16="http://schemas.microsoft.com/office/drawing/2014/main" id="{49681552-B428-4B5B-B5AA-388AFDCF4651}"/>
              </a:ext>
            </a:extLst>
          </p:cNvPr>
          <p:cNvSpPr txBox="1">
            <a:spLocks/>
          </p:cNvSpPr>
          <p:nvPr/>
        </p:nvSpPr>
        <p:spPr bwMode="auto">
          <a:xfrm>
            <a:off x="4419249" y="3725716"/>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Compilers and Tools </a:t>
            </a:r>
            <a:r>
              <a:rPr lang="en-US" sz="1200" kern="0" dirty="0">
                <a:hlinkClick r:id="rId12"/>
              </a:rPr>
              <a:t>https://www.openacc.org/tools</a:t>
            </a:r>
            <a:r>
              <a:rPr lang="en-US" sz="1200" kern="0" dirty="0"/>
              <a:t> </a:t>
            </a:r>
          </a:p>
        </p:txBody>
      </p:sp>
      <p:sp>
        <p:nvSpPr>
          <p:cNvPr id="58" name="Content Placeholder 2">
            <a:extLst>
              <a:ext uri="{FF2B5EF4-FFF2-40B4-BE49-F238E27FC236}">
                <a16:creationId xmlns:a16="http://schemas.microsoft.com/office/drawing/2014/main" id="{29336D4D-54CC-4033-A510-8863023E36C5}"/>
              </a:ext>
            </a:extLst>
          </p:cNvPr>
          <p:cNvSpPr txBox="1">
            <a:spLocks/>
          </p:cNvSpPr>
          <p:nvPr/>
        </p:nvSpPr>
        <p:spPr bwMode="auto">
          <a:xfrm>
            <a:off x="847706" y="2507348"/>
            <a:ext cx="2908090" cy="9095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FREE </a:t>
            </a:r>
          </a:p>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Compilers</a:t>
            </a:r>
            <a:endParaRPr lang="en-US" kern="0" dirty="0">
              <a:solidFill>
                <a:schemeClr val="tx2"/>
              </a:solidFill>
            </a:endParaRPr>
          </a:p>
          <a:p>
            <a:pPr algn="ctr" defTabSz="914400"/>
            <a:endParaRPr lang="en-US" sz="1400" kern="0" dirty="0"/>
          </a:p>
        </p:txBody>
      </p:sp>
      <p:sp>
        <p:nvSpPr>
          <p:cNvPr id="55" name="Rectangle 54">
            <a:extLst>
              <a:ext uri="{FF2B5EF4-FFF2-40B4-BE49-F238E27FC236}">
                <a16:creationId xmlns:a16="http://schemas.microsoft.com/office/drawing/2014/main" id="{0C82B055-899C-43AB-BC20-6E78BE60B8E1}"/>
              </a:ext>
            </a:extLst>
          </p:cNvPr>
          <p:cNvSpPr/>
          <p:nvPr/>
        </p:nvSpPr>
        <p:spPr>
          <a:xfrm>
            <a:off x="961470" y="2160205"/>
            <a:ext cx="2680562" cy="3510968"/>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9" name="Picture 5" descr="image001">
            <a:hlinkClick r:id="rId13"/>
            <a:extLst>
              <a:ext uri="{FF2B5EF4-FFF2-40B4-BE49-F238E27FC236}">
                <a16:creationId xmlns:a16="http://schemas.microsoft.com/office/drawing/2014/main" id="{31A6CC86-7E60-4D06-8651-B802233DA1D8}"/>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04518" y="4058795"/>
            <a:ext cx="970040" cy="745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2669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673AC-FE30-4F06-89C0-C0E3AA3C69A1}"/>
              </a:ext>
            </a:extLst>
          </p:cNvPr>
          <p:cNvSpPr>
            <a:spLocks noGrp="1"/>
          </p:cNvSpPr>
          <p:nvPr>
            <p:ph type="title"/>
          </p:nvPr>
        </p:nvSpPr>
        <p:spPr/>
        <p:txBody>
          <a:bodyPr/>
          <a:lstStyle/>
          <a:p>
            <a:r>
              <a:rPr lang="en-US" b="1" dirty="0" err="1">
                <a:solidFill>
                  <a:schemeClr val="tx2"/>
                </a:solidFill>
              </a:rPr>
              <a:t>OpenACC</a:t>
            </a:r>
            <a:r>
              <a:rPr lang="en-US" sz="2800" dirty="0">
                <a:solidFill>
                  <a:schemeClr val="tx2"/>
                </a:solidFill>
              </a:rPr>
              <a:t> is…</a:t>
            </a:r>
            <a:endParaRPr lang="en-US" dirty="0">
              <a:solidFill>
                <a:schemeClr val="tx2"/>
              </a:solidFill>
            </a:endParaRPr>
          </a:p>
        </p:txBody>
      </p:sp>
      <p:sp>
        <p:nvSpPr>
          <p:cNvPr id="7" name="Text Placeholder 6"/>
          <p:cNvSpPr>
            <a:spLocks noGrp="1"/>
          </p:cNvSpPr>
          <p:nvPr>
            <p:ph type="body" sz="quarter" idx="4294967295"/>
          </p:nvPr>
        </p:nvSpPr>
        <p:spPr>
          <a:xfrm>
            <a:off x="686276" y="1786121"/>
            <a:ext cx="5664933" cy="2599958"/>
          </a:xfrm>
        </p:spPr>
        <p:txBody>
          <a:bodyPr/>
          <a:lstStyle/>
          <a:p>
            <a:pPr marL="0" indent="0" algn="r">
              <a:lnSpc>
                <a:spcPct val="100000"/>
              </a:lnSpc>
              <a:buNone/>
            </a:pPr>
            <a:r>
              <a:rPr lang="en-US" sz="3000" dirty="0">
                <a:solidFill>
                  <a:schemeClr val="tx2"/>
                </a:solidFill>
              </a:rPr>
              <a:t>a directives-based </a:t>
            </a:r>
            <a:r>
              <a:rPr lang="en-US" sz="4000" b="1" dirty="0">
                <a:solidFill>
                  <a:schemeClr val="tx2"/>
                </a:solidFill>
              </a:rPr>
              <a:t>parallel programming model </a:t>
            </a:r>
            <a:r>
              <a:rPr lang="en-US" sz="3000" dirty="0">
                <a:solidFill>
                  <a:schemeClr val="tx2"/>
                </a:solidFill>
              </a:rPr>
              <a:t>designed for </a:t>
            </a:r>
            <a:r>
              <a:rPr lang="en-US" sz="4000" b="1" dirty="0">
                <a:solidFill>
                  <a:schemeClr val="tx2"/>
                </a:solidFill>
              </a:rPr>
              <a:t>performance</a:t>
            </a:r>
            <a:r>
              <a:rPr lang="en-US" sz="3600" dirty="0">
                <a:solidFill>
                  <a:schemeClr val="tx2"/>
                </a:solidFill>
              </a:rPr>
              <a:t> </a:t>
            </a:r>
            <a:r>
              <a:rPr lang="en-US" sz="3000" dirty="0">
                <a:solidFill>
                  <a:schemeClr val="tx2"/>
                </a:solidFill>
              </a:rPr>
              <a:t>and </a:t>
            </a:r>
            <a:r>
              <a:rPr lang="en-US" sz="4000" b="1" dirty="0">
                <a:solidFill>
                  <a:schemeClr val="tx2"/>
                </a:solidFill>
              </a:rPr>
              <a:t>portability</a:t>
            </a:r>
            <a:r>
              <a:rPr lang="en-US" sz="3000" dirty="0">
                <a:solidFill>
                  <a:schemeClr val="tx2"/>
                </a:solidFill>
              </a:rPr>
              <a:t>.  </a:t>
            </a:r>
          </a:p>
          <a:p>
            <a:pPr algn="r"/>
            <a:endParaRPr lang="en-US" sz="3000" dirty="0">
              <a:solidFill>
                <a:schemeClr val="tx2"/>
              </a:solidFill>
            </a:endParaRPr>
          </a:p>
        </p:txBody>
      </p:sp>
      <p:sp>
        <p:nvSpPr>
          <p:cNvPr id="6" name="Rectangle 5"/>
          <p:cNvSpPr/>
          <p:nvPr/>
        </p:nvSpPr>
        <p:spPr>
          <a:xfrm>
            <a:off x="6629400" y="1270297"/>
            <a:ext cx="3344097" cy="3454104"/>
          </a:xfrm>
          <a:prstGeom prst="rect">
            <a:avLst/>
          </a:prstGeom>
          <a:solidFill>
            <a:srgbClr val="298EC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rgbClr val="FFFFFF"/>
              </a:solidFill>
            </a:endParaRPr>
          </a:p>
        </p:txBody>
      </p:sp>
      <p:sp>
        <p:nvSpPr>
          <p:cNvPr id="8" name="Rectangle 7"/>
          <p:cNvSpPr/>
          <p:nvPr/>
        </p:nvSpPr>
        <p:spPr>
          <a:xfrm>
            <a:off x="6886599" y="1524107"/>
            <a:ext cx="2808707" cy="29149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FFFFFF"/>
              </a:solidFill>
            </a:endParaRPr>
          </a:p>
        </p:txBody>
      </p:sp>
      <p:sp>
        <p:nvSpPr>
          <p:cNvPr id="4" name="Rectangle 3"/>
          <p:cNvSpPr/>
          <p:nvPr/>
        </p:nvSpPr>
        <p:spPr>
          <a:xfrm>
            <a:off x="6979157" y="2341304"/>
            <a:ext cx="2601849" cy="1815882"/>
          </a:xfrm>
          <a:prstGeom prst="rect">
            <a:avLst/>
          </a:prstGeom>
        </p:spPr>
        <p:txBody>
          <a:bodyPr wrap="square">
            <a:spAutoFit/>
          </a:bodyPr>
          <a:lstStyle/>
          <a:p>
            <a:r>
              <a:rPr lang="en-US" sz="1400" dirty="0">
                <a:solidFill>
                  <a:schemeClr val="bg1"/>
                </a:solidFill>
                <a:latin typeface="Lucida Console" charset="0"/>
                <a:ea typeface="Lucida Console" charset="0"/>
                <a:cs typeface="Lucida Console" charset="0"/>
              </a:rPr>
              <a:t>main()</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&lt;serial code&gt;</a:t>
            </a:r>
          </a:p>
          <a:p>
            <a:r>
              <a:rPr lang="en-US" sz="1400" b="1" dirty="0">
                <a:latin typeface="Lucida Console" charset="0"/>
                <a:ea typeface="Lucida Console" charset="0"/>
                <a:cs typeface="Lucida Console" charset="0"/>
              </a:rPr>
              <a:t>  </a:t>
            </a:r>
            <a:r>
              <a:rPr lang="en-US" sz="1400" b="1" dirty="0">
                <a:solidFill>
                  <a:schemeClr val="tx2"/>
                </a:solidFill>
                <a:latin typeface="Lucida Console" charset="0"/>
                <a:ea typeface="Lucida Console" charset="0"/>
                <a:cs typeface="Lucida Console" charset="0"/>
              </a:rPr>
              <a:t>#pragma acc kernels</a:t>
            </a:r>
            <a:endParaRPr lang="en-US" sz="1400" dirty="0">
              <a:solidFill>
                <a:schemeClr val="tx2"/>
              </a:solidFill>
              <a:latin typeface="Lucida Console" charset="0"/>
              <a:ea typeface="Lucida Console" charset="0"/>
              <a:cs typeface="Lucida Console" charset="0"/>
            </a:endParaRPr>
          </a:p>
          <a:p>
            <a:r>
              <a:rPr lang="en-US" sz="1400" dirty="0">
                <a:latin typeface="Lucida Console" charset="0"/>
                <a:ea typeface="Lucida Console" charset="0"/>
                <a:cs typeface="Lucida Console" charset="0"/>
              </a:rPr>
              <a:t>  </a:t>
            </a:r>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&lt;parallel code&gt;</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a:t>
            </a:r>
          </a:p>
        </p:txBody>
      </p:sp>
      <p:sp>
        <p:nvSpPr>
          <p:cNvPr id="9" name="Text Placeholder 1"/>
          <p:cNvSpPr txBox="1">
            <a:spLocks/>
          </p:cNvSpPr>
          <p:nvPr/>
        </p:nvSpPr>
        <p:spPr bwMode="auto">
          <a:xfrm>
            <a:off x="6886600" y="1800550"/>
            <a:ext cx="2808706" cy="43642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1400" kern="0" dirty="0">
                <a:solidFill>
                  <a:srgbClr val="FF5400"/>
                </a:solidFill>
              </a:rPr>
              <a:t>Add Simple Compiler Directive</a:t>
            </a:r>
          </a:p>
        </p:txBody>
      </p:sp>
      <p:pic>
        <p:nvPicPr>
          <p:cNvPr id="3" name="Picture 2"/>
          <p:cNvPicPr>
            <a:picLocks noChangeAspect="1"/>
          </p:cNvPicPr>
          <p:nvPr/>
        </p:nvPicPr>
        <p:blipFill>
          <a:blip r:embed="rId3" cstate="screen">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a:ext>
            </a:extLst>
          </a:blip>
          <a:stretch>
            <a:fillRect/>
          </a:stretch>
        </p:blipFill>
        <p:spPr>
          <a:xfrm>
            <a:off x="8900630" y="3635672"/>
            <a:ext cx="1931044" cy="1853022"/>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509935" y="4929310"/>
            <a:ext cx="749499" cy="197473"/>
          </a:xfrm>
          <a:prstGeom prst="rect">
            <a:avLst/>
          </a:prstGeom>
        </p:spPr>
      </p:pic>
    </p:spTree>
    <p:extLst>
      <p:ext uri="{BB962C8B-B14F-4D97-AF65-F5344CB8AC3E}">
        <p14:creationId xmlns:p14="http://schemas.microsoft.com/office/powerpoint/2010/main" val="850309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cap="none" dirty="0" err="1">
                <a:latin typeface="+mj-lt"/>
              </a:rPr>
              <a:t>OpenACC</a:t>
            </a:r>
            <a:r>
              <a:rPr lang="en-US" cap="none" dirty="0">
                <a:latin typeface="+mj-lt"/>
              </a:rPr>
              <a:t> Directives</a:t>
            </a:r>
          </a:p>
        </p:txBody>
      </p:sp>
      <p:sp>
        <p:nvSpPr>
          <p:cNvPr id="379" name="TextBox 378"/>
          <p:cNvSpPr txBox="1"/>
          <p:nvPr/>
        </p:nvSpPr>
        <p:spPr>
          <a:xfrm>
            <a:off x="324336" y="1654675"/>
            <a:ext cx="1321786" cy="812526"/>
          </a:xfrm>
          <a:prstGeom prst="rect">
            <a:avLst/>
          </a:prstGeom>
          <a:noFill/>
        </p:spPr>
        <p:txBody>
          <a:bodyPr wrap="square" lIns="91436" tIns="45718" rIns="91436" bIns="45718" rtlCol="0">
            <a:spAutoFit/>
          </a:bodyPr>
          <a:lstStyle/>
          <a:p>
            <a:r>
              <a:rPr lang="en-US" sz="1560" dirty="0">
                <a:solidFill>
                  <a:schemeClr val="bg1"/>
                </a:solidFill>
              </a:rPr>
              <a:t>Manage</a:t>
            </a:r>
            <a:br>
              <a:rPr lang="en-US" sz="1560" dirty="0">
                <a:solidFill>
                  <a:schemeClr val="bg1"/>
                </a:solidFill>
              </a:rPr>
            </a:br>
            <a:r>
              <a:rPr lang="en-US" sz="1560" dirty="0">
                <a:solidFill>
                  <a:schemeClr val="bg1"/>
                </a:solidFill>
              </a:rPr>
              <a:t>Data</a:t>
            </a:r>
            <a:br>
              <a:rPr lang="en-US" sz="1560" dirty="0">
                <a:solidFill>
                  <a:schemeClr val="bg1"/>
                </a:solidFill>
              </a:rPr>
            </a:br>
            <a:r>
              <a:rPr lang="en-US" sz="1560" dirty="0">
                <a:solidFill>
                  <a:schemeClr val="bg1"/>
                </a:solidFill>
              </a:rPr>
              <a:t>Movement</a:t>
            </a:r>
          </a:p>
        </p:txBody>
      </p:sp>
      <p:sp>
        <p:nvSpPr>
          <p:cNvPr id="381" name="TextBox 380"/>
          <p:cNvSpPr txBox="1"/>
          <p:nvPr/>
        </p:nvSpPr>
        <p:spPr>
          <a:xfrm>
            <a:off x="324337" y="2801874"/>
            <a:ext cx="1372470" cy="812526"/>
          </a:xfrm>
          <a:prstGeom prst="rect">
            <a:avLst/>
          </a:prstGeom>
          <a:noFill/>
        </p:spPr>
        <p:txBody>
          <a:bodyPr wrap="square" lIns="91436" tIns="45718" rIns="91436" bIns="45718" rtlCol="0">
            <a:spAutoFit/>
          </a:bodyPr>
          <a:lstStyle/>
          <a:p>
            <a:r>
              <a:rPr lang="en-US" sz="1560" dirty="0">
                <a:solidFill>
                  <a:schemeClr val="bg1"/>
                </a:solidFill>
              </a:rPr>
              <a:t>Initiate</a:t>
            </a:r>
            <a:br>
              <a:rPr lang="en-US" sz="1560" dirty="0">
                <a:solidFill>
                  <a:schemeClr val="bg1"/>
                </a:solidFill>
              </a:rPr>
            </a:br>
            <a:r>
              <a:rPr lang="en-US" sz="1560" dirty="0">
                <a:solidFill>
                  <a:schemeClr val="bg1"/>
                </a:solidFill>
              </a:rPr>
              <a:t>Parallel</a:t>
            </a:r>
            <a:br>
              <a:rPr lang="en-US" sz="1560" dirty="0">
                <a:solidFill>
                  <a:schemeClr val="bg1"/>
                </a:solidFill>
              </a:rPr>
            </a:br>
            <a:r>
              <a:rPr lang="en-US" sz="1560" dirty="0">
                <a:solidFill>
                  <a:schemeClr val="bg1"/>
                </a:solidFill>
              </a:rPr>
              <a:t>Execution</a:t>
            </a:r>
          </a:p>
        </p:txBody>
      </p:sp>
      <p:sp>
        <p:nvSpPr>
          <p:cNvPr id="383" name="TextBox 382"/>
          <p:cNvSpPr txBox="1"/>
          <p:nvPr/>
        </p:nvSpPr>
        <p:spPr>
          <a:xfrm>
            <a:off x="324337" y="3973327"/>
            <a:ext cx="1372472" cy="812526"/>
          </a:xfrm>
          <a:prstGeom prst="rect">
            <a:avLst/>
          </a:prstGeom>
          <a:noFill/>
        </p:spPr>
        <p:txBody>
          <a:bodyPr wrap="square" lIns="91436" tIns="45718" rIns="91436" bIns="45718" rtlCol="0">
            <a:spAutoFit/>
          </a:bodyPr>
          <a:lstStyle/>
          <a:p>
            <a:r>
              <a:rPr lang="en-US" sz="1560" dirty="0">
                <a:solidFill>
                  <a:schemeClr val="bg1"/>
                </a:solidFill>
              </a:rPr>
              <a:t>Optimize</a:t>
            </a:r>
          </a:p>
          <a:p>
            <a:r>
              <a:rPr lang="en-US" sz="1560" dirty="0">
                <a:solidFill>
                  <a:schemeClr val="bg1"/>
                </a:solidFill>
              </a:rPr>
              <a:t>Loop</a:t>
            </a:r>
            <a:br>
              <a:rPr lang="en-US" sz="1560" dirty="0">
                <a:solidFill>
                  <a:schemeClr val="bg1"/>
                </a:solidFill>
              </a:rPr>
            </a:br>
            <a:r>
              <a:rPr lang="en-US" sz="1560" dirty="0">
                <a:solidFill>
                  <a:schemeClr val="bg1"/>
                </a:solidFill>
              </a:rPr>
              <a:t>Mappings</a:t>
            </a:r>
          </a:p>
        </p:txBody>
      </p:sp>
      <p:sp>
        <p:nvSpPr>
          <p:cNvPr id="368" name="TextBox 367"/>
          <p:cNvSpPr txBox="1"/>
          <p:nvPr/>
        </p:nvSpPr>
        <p:spPr>
          <a:xfrm>
            <a:off x="1784854" y="1475573"/>
            <a:ext cx="5063164" cy="3453245"/>
          </a:xfrm>
          <a:prstGeom prst="rect">
            <a:avLst/>
          </a:prstGeom>
          <a:noFill/>
          <a:ln w="31750">
            <a:noFill/>
          </a:ln>
        </p:spPr>
        <p:txBody>
          <a:bodyPr wrap="square" lIns="91433" tIns="45716" rIns="91433" bIns="45716" rtlCol="0">
            <a:spAutoFit/>
          </a:bodyPr>
          <a:lstStyle/>
          <a:p>
            <a:pPr marL="76194"/>
            <a:br>
              <a:rPr lang="en-US" sz="1560" dirty="0">
                <a:solidFill>
                  <a:srgbClr val="73B900"/>
                </a:solidFill>
                <a:latin typeface="Consolas" panose="020B0609020204030204" pitchFamily="49" charset="0"/>
                <a:cs typeface="Consolas" panose="020B0609020204030204" pitchFamily="49" charset="0"/>
              </a:rPr>
            </a:br>
            <a:r>
              <a:rPr lang="en-US" sz="1560" dirty="0">
                <a:solidFill>
                  <a:srgbClr val="FF0000"/>
                </a:solidFill>
                <a:latin typeface="Consolas" panose="020B0609020204030204" pitchFamily="49" charset="0"/>
                <a:cs typeface="Consolas" panose="020B0609020204030204" pitchFamily="49" charset="0"/>
              </a:rPr>
              <a:t>#pragma </a:t>
            </a:r>
            <a:r>
              <a:rPr lang="en-US" sz="1560" dirty="0" err="1">
                <a:solidFill>
                  <a:srgbClr val="FF0000"/>
                </a:solidFill>
                <a:latin typeface="Consolas" panose="020B0609020204030204" pitchFamily="49" charset="0"/>
                <a:cs typeface="Consolas" panose="020B0609020204030204" pitchFamily="49" charset="0"/>
              </a:rPr>
              <a:t>acc</a:t>
            </a:r>
            <a:r>
              <a:rPr lang="en-US" sz="1560" dirty="0">
                <a:solidFill>
                  <a:srgbClr val="FF0000"/>
                </a:solidFill>
                <a:latin typeface="Consolas" panose="020B0609020204030204" pitchFamily="49" charset="0"/>
                <a:cs typeface="Consolas" panose="020B0609020204030204" pitchFamily="49" charset="0"/>
              </a:rPr>
              <a:t> data </a:t>
            </a:r>
            <a:r>
              <a:rPr lang="en-US" sz="1560" dirty="0" err="1">
                <a:solidFill>
                  <a:srgbClr val="FF0000"/>
                </a:solidFill>
                <a:latin typeface="Consolas" panose="020B0609020204030204" pitchFamily="49" charset="0"/>
                <a:cs typeface="Consolas" panose="020B0609020204030204" pitchFamily="49" charset="0"/>
              </a:rPr>
              <a:t>copyin</a:t>
            </a:r>
            <a:r>
              <a:rPr lang="en-US" sz="1560" dirty="0">
                <a:solidFill>
                  <a:srgbClr val="FF0000"/>
                </a:solidFill>
                <a:latin typeface="Consolas" panose="020B0609020204030204" pitchFamily="49" charset="0"/>
                <a:cs typeface="Consolas" panose="020B0609020204030204" pitchFamily="49" charset="0"/>
              </a:rPr>
              <a:t>(</a:t>
            </a:r>
            <a:r>
              <a:rPr lang="en-US" sz="1560" dirty="0" err="1">
                <a:solidFill>
                  <a:srgbClr val="FF0000"/>
                </a:solidFill>
                <a:latin typeface="Consolas" panose="020B0609020204030204" pitchFamily="49" charset="0"/>
                <a:cs typeface="Consolas" panose="020B0609020204030204" pitchFamily="49" charset="0"/>
              </a:rPr>
              <a:t>a,b</a:t>
            </a:r>
            <a:r>
              <a:rPr lang="en-US" sz="1560" dirty="0">
                <a:solidFill>
                  <a:srgbClr val="FF0000"/>
                </a:solidFill>
                <a:latin typeface="Consolas" panose="020B0609020204030204" pitchFamily="49" charset="0"/>
                <a:cs typeface="Consolas" panose="020B0609020204030204" pitchFamily="49" charset="0"/>
              </a:rPr>
              <a:t>) </a:t>
            </a:r>
            <a:r>
              <a:rPr lang="en-US" sz="1560" dirty="0" err="1">
                <a:solidFill>
                  <a:srgbClr val="FF0000"/>
                </a:solidFill>
                <a:latin typeface="Consolas" panose="020B0609020204030204" pitchFamily="49" charset="0"/>
                <a:cs typeface="Consolas" panose="020B0609020204030204" pitchFamily="49" charset="0"/>
              </a:rPr>
              <a:t>copyout</a:t>
            </a:r>
            <a:r>
              <a:rPr lang="en-US" sz="1560" dirty="0">
                <a:solidFill>
                  <a:srgbClr val="FF0000"/>
                </a:solidFill>
                <a:latin typeface="Consolas" panose="020B0609020204030204" pitchFamily="49" charset="0"/>
                <a:cs typeface="Consolas" panose="020B0609020204030204" pitchFamily="49" charset="0"/>
              </a:rPr>
              <a:t>(c)</a:t>
            </a:r>
            <a:br>
              <a:rPr lang="en-US" sz="1560" dirty="0">
                <a:solidFill>
                  <a:srgbClr val="FF0000"/>
                </a:solidFill>
                <a:latin typeface="Consolas" panose="020B0609020204030204" pitchFamily="49" charset="0"/>
                <a:cs typeface="Consolas" panose="020B0609020204030204" pitchFamily="49" charset="0"/>
              </a:rPr>
            </a:br>
            <a:r>
              <a:rPr lang="en-US" sz="1560" dirty="0">
                <a:solidFill>
                  <a:srgbClr val="FF0000"/>
                </a:solidFill>
                <a:latin typeface="Consolas" panose="020B0609020204030204" pitchFamily="49" charset="0"/>
                <a:cs typeface="Consolas" panose="020B0609020204030204" pitchFamily="49" charset="0"/>
              </a:rPr>
              <a:t>{</a:t>
            </a:r>
            <a:br>
              <a:rPr lang="en-US" sz="1560" dirty="0">
                <a:solidFill>
                  <a:schemeClr val="bg1"/>
                </a:solidFill>
                <a:latin typeface="Consolas" panose="020B0609020204030204" pitchFamily="49" charset="0"/>
                <a:cs typeface="Consolas" panose="020B0609020204030204" pitchFamily="49" charset="0"/>
              </a:rPr>
            </a:br>
            <a:r>
              <a:rPr lang="en-US" sz="1560" dirty="0">
                <a:solidFill>
                  <a:schemeClr val="bg1"/>
                </a:solidFill>
                <a:latin typeface="Consolas" panose="020B0609020204030204" pitchFamily="49" charset="0"/>
                <a:cs typeface="Consolas" panose="020B0609020204030204" pitchFamily="49" charset="0"/>
              </a:rPr>
              <a:t>  ...</a:t>
            </a:r>
            <a:br>
              <a:rPr lang="en-US" sz="1560" dirty="0">
                <a:solidFill>
                  <a:srgbClr val="FFFFFF"/>
                </a:solidFill>
                <a:latin typeface="Consolas" panose="020B0609020204030204" pitchFamily="49" charset="0"/>
                <a:cs typeface="Consolas" panose="020B0609020204030204" pitchFamily="49" charset="0"/>
              </a:rPr>
            </a:br>
            <a:r>
              <a:rPr lang="en-US" sz="1560" dirty="0">
                <a:solidFill>
                  <a:srgbClr val="FF0000"/>
                </a:solidFill>
                <a:latin typeface="Consolas" panose="020B0609020204030204" pitchFamily="49" charset="0"/>
                <a:cs typeface="Consolas" panose="020B0609020204030204" pitchFamily="49" charset="0"/>
              </a:rPr>
              <a:t>  #pragma </a:t>
            </a:r>
            <a:r>
              <a:rPr lang="en-US" sz="1560" dirty="0" err="1">
                <a:solidFill>
                  <a:srgbClr val="FF0000"/>
                </a:solidFill>
                <a:latin typeface="Consolas" panose="020B0609020204030204" pitchFamily="49" charset="0"/>
                <a:cs typeface="Consolas" panose="020B0609020204030204" pitchFamily="49" charset="0"/>
              </a:rPr>
              <a:t>acc</a:t>
            </a:r>
            <a:r>
              <a:rPr lang="en-US" sz="1560" dirty="0">
                <a:solidFill>
                  <a:srgbClr val="FF0000"/>
                </a:solidFill>
                <a:latin typeface="Consolas" panose="020B0609020204030204" pitchFamily="49" charset="0"/>
                <a:cs typeface="Consolas" panose="020B0609020204030204" pitchFamily="49" charset="0"/>
              </a:rPr>
              <a:t> parallel </a:t>
            </a:r>
          </a:p>
          <a:p>
            <a:pPr marL="76194"/>
            <a:r>
              <a:rPr lang="en-US" sz="1560" dirty="0">
                <a:solidFill>
                  <a:srgbClr val="FF0000"/>
                </a:solidFill>
                <a:latin typeface="Consolas" panose="020B0609020204030204" pitchFamily="49" charset="0"/>
                <a:cs typeface="Consolas" panose="020B0609020204030204" pitchFamily="49" charset="0"/>
              </a:rPr>
              <a:t>  {</a:t>
            </a:r>
          </a:p>
          <a:p>
            <a:pPr marL="76194"/>
            <a:r>
              <a:rPr lang="en-US" sz="1560" dirty="0">
                <a:solidFill>
                  <a:srgbClr val="FF0000"/>
                </a:solidFill>
                <a:latin typeface="Consolas" panose="020B0609020204030204" pitchFamily="49" charset="0"/>
                <a:cs typeface="Consolas" panose="020B0609020204030204" pitchFamily="49" charset="0"/>
              </a:rPr>
              <a:t>  #pragma </a:t>
            </a:r>
            <a:r>
              <a:rPr lang="en-US" sz="1560" dirty="0" err="1">
                <a:solidFill>
                  <a:srgbClr val="FF0000"/>
                </a:solidFill>
                <a:latin typeface="Consolas" panose="020B0609020204030204" pitchFamily="49" charset="0"/>
                <a:cs typeface="Consolas" panose="020B0609020204030204" pitchFamily="49" charset="0"/>
              </a:rPr>
              <a:t>acc</a:t>
            </a:r>
            <a:r>
              <a:rPr lang="en-US" sz="1560" dirty="0">
                <a:solidFill>
                  <a:srgbClr val="FF0000"/>
                </a:solidFill>
                <a:latin typeface="Consolas" panose="020B0609020204030204" pitchFamily="49" charset="0"/>
                <a:cs typeface="Consolas" panose="020B0609020204030204" pitchFamily="49" charset="0"/>
              </a:rPr>
              <a:t> loop gang vector</a:t>
            </a:r>
          </a:p>
          <a:p>
            <a:pPr marL="76194"/>
            <a:r>
              <a:rPr lang="en-US" sz="1560" dirty="0">
                <a:latin typeface="Consolas" panose="020B0609020204030204" pitchFamily="49" charset="0"/>
                <a:cs typeface="Consolas" panose="020B0609020204030204" pitchFamily="49" charset="0"/>
              </a:rPr>
              <a:t>     </a:t>
            </a:r>
            <a:r>
              <a:rPr lang="en-US" sz="1560" dirty="0">
                <a:solidFill>
                  <a:srgbClr val="FFFFFF"/>
                </a:solidFill>
                <a:latin typeface="Consolas" panose="020B0609020204030204" pitchFamily="49" charset="0"/>
                <a:cs typeface="Consolas" panose="020B0609020204030204" pitchFamily="49" charset="0"/>
              </a:rPr>
              <a:t> </a:t>
            </a:r>
            <a:r>
              <a:rPr lang="en-US" sz="1560" dirty="0">
                <a:solidFill>
                  <a:schemeClr val="bg1"/>
                </a:solidFill>
                <a:latin typeface="Consolas" panose="020B0609020204030204" pitchFamily="49" charset="0"/>
                <a:cs typeface="Consolas" panose="020B0609020204030204" pitchFamily="49" charset="0"/>
              </a:rPr>
              <a:t>for (</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 = 0; </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 &lt; n; ++</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 {</a:t>
            </a:r>
          </a:p>
          <a:p>
            <a:pPr marL="76194"/>
            <a:r>
              <a:rPr lang="en-US" sz="1560" dirty="0">
                <a:solidFill>
                  <a:schemeClr val="bg1"/>
                </a:solidFill>
                <a:latin typeface="Consolas" panose="020B0609020204030204" pitchFamily="49" charset="0"/>
                <a:cs typeface="Consolas" panose="020B0609020204030204" pitchFamily="49" charset="0"/>
              </a:rPr>
              <a:t>          c[</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 = a[</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 + b[</a:t>
            </a:r>
            <a:r>
              <a:rPr lang="en-US" sz="1560" dirty="0" err="1">
                <a:solidFill>
                  <a:schemeClr val="bg1"/>
                </a:solidFill>
                <a:latin typeface="Consolas" panose="020B0609020204030204" pitchFamily="49" charset="0"/>
                <a:cs typeface="Consolas" panose="020B0609020204030204" pitchFamily="49" charset="0"/>
              </a:rPr>
              <a:t>i</a:t>
            </a:r>
            <a:r>
              <a:rPr lang="en-US" sz="1560" dirty="0">
                <a:solidFill>
                  <a:schemeClr val="bg1"/>
                </a:solidFill>
                <a:latin typeface="Consolas" panose="020B0609020204030204" pitchFamily="49" charset="0"/>
                <a:cs typeface="Consolas" panose="020B0609020204030204" pitchFamily="49" charset="0"/>
              </a:rPr>
              <a:t>];</a:t>
            </a:r>
          </a:p>
          <a:p>
            <a:pPr marL="76194"/>
            <a:r>
              <a:rPr lang="en-US" sz="1560" dirty="0">
                <a:solidFill>
                  <a:schemeClr val="bg1"/>
                </a:solidFill>
                <a:latin typeface="Consolas" panose="020B0609020204030204" pitchFamily="49" charset="0"/>
                <a:cs typeface="Consolas" panose="020B0609020204030204" pitchFamily="49" charset="0"/>
              </a:rPr>
              <a:t>          ...</a:t>
            </a:r>
          </a:p>
          <a:p>
            <a:pPr marL="76194"/>
            <a:r>
              <a:rPr lang="en-US" sz="1560" dirty="0">
                <a:solidFill>
                  <a:schemeClr val="bg1"/>
                </a:solidFill>
                <a:latin typeface="Consolas" panose="020B0609020204030204" pitchFamily="49" charset="0"/>
                <a:cs typeface="Consolas" panose="020B0609020204030204" pitchFamily="49" charset="0"/>
              </a:rPr>
              <a:t>      }</a:t>
            </a:r>
          </a:p>
          <a:p>
            <a:pPr marL="76194"/>
            <a:r>
              <a:rPr lang="en-US" sz="1560" dirty="0">
                <a:solidFill>
                  <a:schemeClr val="bg1"/>
                </a:solidFill>
                <a:latin typeface="Consolas" panose="020B0609020204030204" pitchFamily="49" charset="0"/>
                <a:cs typeface="Consolas" panose="020B0609020204030204" pitchFamily="49" charset="0"/>
              </a:rPr>
              <a:t>  </a:t>
            </a:r>
            <a:r>
              <a:rPr lang="en-US" sz="1560" dirty="0">
                <a:solidFill>
                  <a:schemeClr val="tx2"/>
                </a:solidFill>
                <a:latin typeface="Consolas" panose="020B0609020204030204" pitchFamily="49" charset="0"/>
                <a:cs typeface="Consolas" panose="020B0609020204030204" pitchFamily="49" charset="0"/>
              </a:rPr>
              <a:t>}</a:t>
            </a:r>
          </a:p>
          <a:p>
            <a:pPr marL="76194"/>
            <a:r>
              <a:rPr lang="en-US" sz="1560" dirty="0">
                <a:solidFill>
                  <a:schemeClr val="bg1"/>
                </a:solidFill>
                <a:latin typeface="Consolas" panose="020B0609020204030204" pitchFamily="49" charset="0"/>
                <a:cs typeface="Consolas" panose="020B0609020204030204" pitchFamily="49" charset="0"/>
              </a:rPr>
              <a:t>  ...</a:t>
            </a:r>
          </a:p>
          <a:p>
            <a:pPr marL="76194"/>
            <a:r>
              <a:rPr lang="en-US" sz="1560" dirty="0">
                <a:solidFill>
                  <a:schemeClr val="tx2"/>
                </a:solidFill>
                <a:latin typeface="Consolas" panose="020B0609020204030204" pitchFamily="49" charset="0"/>
                <a:cs typeface="Consolas" panose="020B0609020204030204" pitchFamily="49" charset="0"/>
              </a:rPr>
              <a:t>}</a:t>
            </a:r>
          </a:p>
        </p:txBody>
      </p:sp>
      <p:cxnSp>
        <p:nvCxnSpPr>
          <p:cNvPr id="66" name="Straight Arrow Connector 65"/>
          <p:cNvCxnSpPr/>
          <p:nvPr/>
        </p:nvCxnSpPr>
        <p:spPr>
          <a:xfrm flipV="1">
            <a:off x="1000126" y="1860521"/>
            <a:ext cx="895350" cy="217718"/>
          </a:xfrm>
          <a:prstGeom prst="straightConnector1">
            <a:avLst/>
          </a:prstGeom>
          <a:ln w="44450">
            <a:solidFill>
              <a:schemeClr val="tx2"/>
            </a:solidFill>
            <a:tailEnd type="stealth"/>
          </a:ln>
        </p:spPr>
        <p:style>
          <a:lnRef idx="1">
            <a:schemeClr val="accent1"/>
          </a:lnRef>
          <a:fillRef idx="0">
            <a:schemeClr val="accent1"/>
          </a:fillRef>
          <a:effectRef idx="0">
            <a:schemeClr val="accent1"/>
          </a:effectRef>
          <a:fontRef idx="minor">
            <a:schemeClr val="tx1"/>
          </a:fontRef>
        </p:style>
      </p:cxnSp>
      <p:cxnSp>
        <p:nvCxnSpPr>
          <p:cNvPr id="387" name="Straight Arrow Connector 386"/>
          <p:cNvCxnSpPr/>
          <p:nvPr/>
        </p:nvCxnSpPr>
        <p:spPr>
          <a:xfrm flipV="1">
            <a:off x="1206270" y="2711992"/>
            <a:ext cx="917806" cy="419101"/>
          </a:xfrm>
          <a:prstGeom prst="straightConnector1">
            <a:avLst/>
          </a:prstGeom>
          <a:ln w="44450">
            <a:solidFill>
              <a:schemeClr val="tx2"/>
            </a:solidFill>
            <a:tailEnd type="stealth"/>
          </a:ln>
        </p:spPr>
        <p:style>
          <a:lnRef idx="1">
            <a:schemeClr val="accent1"/>
          </a:lnRef>
          <a:fillRef idx="0">
            <a:schemeClr val="accent1"/>
          </a:fillRef>
          <a:effectRef idx="0">
            <a:schemeClr val="accent1"/>
          </a:effectRef>
          <a:fontRef idx="minor">
            <a:schemeClr val="tx1"/>
          </a:fontRef>
        </p:style>
      </p:cxnSp>
      <p:cxnSp>
        <p:nvCxnSpPr>
          <p:cNvPr id="388" name="Straight Arrow Connector 387"/>
          <p:cNvCxnSpPr/>
          <p:nvPr/>
        </p:nvCxnSpPr>
        <p:spPr>
          <a:xfrm flipV="1">
            <a:off x="1206270" y="3217372"/>
            <a:ext cx="917806" cy="1160471"/>
          </a:xfrm>
          <a:prstGeom prst="straightConnector1">
            <a:avLst/>
          </a:prstGeom>
          <a:ln w="44450">
            <a:solidFill>
              <a:schemeClr val="tx2"/>
            </a:solidFill>
            <a:tailEnd type="stealth"/>
          </a:ln>
        </p:spPr>
        <p:style>
          <a:lnRef idx="1">
            <a:schemeClr val="accent1"/>
          </a:lnRef>
          <a:fillRef idx="0">
            <a:schemeClr val="accent1"/>
          </a:fillRef>
          <a:effectRef idx="0">
            <a:schemeClr val="accent1"/>
          </a:effectRef>
          <a:fontRef idx="minor">
            <a:schemeClr val="tx1"/>
          </a:fontRef>
        </p:style>
      </p:cxnSp>
      <p:sp>
        <p:nvSpPr>
          <p:cNvPr id="17" name="CPU..."/>
          <p:cNvSpPr txBox="1">
            <a:spLocks/>
          </p:cNvSpPr>
          <p:nvPr/>
        </p:nvSpPr>
        <p:spPr>
          <a:xfrm>
            <a:off x="7207406" y="3726181"/>
            <a:ext cx="3537497" cy="523062"/>
          </a:xfrm>
          <a:prstGeom prst="rect">
            <a:avLst/>
          </a:prstGeom>
        </p:spPr>
        <p:txBody>
          <a:bodyPr>
            <a:normAutofit/>
          </a:bodyPr>
          <a:lstStyle>
            <a:lvl1pPr marL="256032" indent="-256032" algn="l" defTabSz="457200" rtl="0" eaLnBrk="1" latinLnBrk="0" hangingPunct="1">
              <a:spcBef>
                <a:spcPct val="20000"/>
              </a:spcBef>
              <a:buSzPct val="100000"/>
              <a:buFontTx/>
              <a:buBlip>
                <a:blip r:embed="rId3"/>
              </a:buBlip>
              <a:defRPr sz="2400" b="0" i="0" kern="1200">
                <a:solidFill>
                  <a:schemeClr val="bg1"/>
                </a:solidFill>
                <a:latin typeface="Myriad Pro Light"/>
                <a:ea typeface="+mn-ea"/>
                <a:cs typeface="Myriad Pro Light"/>
              </a:defRPr>
            </a:lvl1pPr>
            <a:lvl2pPr marL="628650" indent="-228600" algn="l" defTabSz="457200" rtl="0" eaLnBrk="1" latinLnBrk="0" hangingPunct="1">
              <a:spcBef>
                <a:spcPct val="20000"/>
              </a:spcBef>
              <a:buClr>
                <a:schemeClr val="accent1"/>
              </a:buClr>
              <a:buSzPct val="100000"/>
              <a:buFont typeface="Lucida Grande"/>
              <a:buChar char="-"/>
              <a:defRPr sz="2400" b="0" i="0" kern="1200">
                <a:solidFill>
                  <a:schemeClr val="bg1"/>
                </a:solidFill>
                <a:latin typeface="Myriad Pro Light"/>
                <a:ea typeface="+mn-ea"/>
                <a:cs typeface="Myriad Pro Light"/>
              </a:defRPr>
            </a:lvl2pPr>
            <a:lvl3pPr marL="911225" indent="-182880" algn="l" defTabSz="457200" rtl="0" eaLnBrk="1" latinLnBrk="0" hangingPunct="1">
              <a:spcBef>
                <a:spcPct val="20000"/>
              </a:spcBef>
              <a:buClr>
                <a:schemeClr val="accent1"/>
              </a:buClr>
              <a:buSzPct val="100000"/>
              <a:buFont typeface="Lucida Grande"/>
              <a:buChar char="-"/>
              <a:defRPr sz="2000" b="0" i="0" kern="1200">
                <a:solidFill>
                  <a:schemeClr val="bg1"/>
                </a:solidFill>
                <a:latin typeface="Myriad Pro Light"/>
                <a:ea typeface="+mn-ea"/>
                <a:cs typeface="Myriad Pro Light"/>
              </a:defRPr>
            </a:lvl3pPr>
            <a:lvl4pPr marL="1141413" indent="-230188"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4pPr>
            <a:lvl5pPr marL="1373188" indent="-231775"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241402" indent="-241402">
              <a:spcAft>
                <a:spcPts val="600"/>
              </a:spcAft>
            </a:pPr>
            <a:r>
              <a:rPr lang="fr-FR" dirty="0">
                <a:latin typeface="+mn-lt"/>
              </a:rPr>
              <a:t>CPU, GPU, </a:t>
            </a:r>
            <a:r>
              <a:rPr lang="fr-FR" dirty="0" err="1">
                <a:latin typeface="+mn-lt"/>
              </a:rPr>
              <a:t>Manycore</a:t>
            </a:r>
            <a:endParaRPr lang="fr-FR" dirty="0">
              <a:latin typeface="+mn-lt"/>
            </a:endParaRPr>
          </a:p>
        </p:txBody>
      </p:sp>
      <p:sp>
        <p:nvSpPr>
          <p:cNvPr id="16" name="Perforamnce"/>
          <p:cNvSpPr txBox="1">
            <a:spLocks/>
          </p:cNvSpPr>
          <p:nvPr/>
        </p:nvSpPr>
        <p:spPr>
          <a:xfrm>
            <a:off x="7207406" y="3219745"/>
            <a:ext cx="3537497" cy="506436"/>
          </a:xfrm>
          <a:prstGeom prst="rect">
            <a:avLst/>
          </a:prstGeom>
        </p:spPr>
        <p:txBody>
          <a:bodyPr>
            <a:normAutofit/>
          </a:bodyPr>
          <a:lstStyle>
            <a:lvl1pPr marL="256032" indent="-256032" algn="l" defTabSz="457200" rtl="0" eaLnBrk="1" latinLnBrk="0" hangingPunct="1">
              <a:spcBef>
                <a:spcPct val="20000"/>
              </a:spcBef>
              <a:buSzPct val="100000"/>
              <a:buFontTx/>
              <a:buBlip>
                <a:blip r:embed="rId3"/>
              </a:buBlip>
              <a:defRPr sz="2400" b="0" i="0" kern="1200">
                <a:solidFill>
                  <a:schemeClr val="bg1"/>
                </a:solidFill>
                <a:latin typeface="Myriad Pro Light"/>
                <a:ea typeface="+mn-ea"/>
                <a:cs typeface="Myriad Pro Light"/>
              </a:defRPr>
            </a:lvl1pPr>
            <a:lvl2pPr marL="628650" indent="-228600" algn="l" defTabSz="457200" rtl="0" eaLnBrk="1" latinLnBrk="0" hangingPunct="1">
              <a:spcBef>
                <a:spcPct val="20000"/>
              </a:spcBef>
              <a:buClr>
                <a:schemeClr val="accent1"/>
              </a:buClr>
              <a:buSzPct val="100000"/>
              <a:buFont typeface="Lucida Grande"/>
              <a:buChar char="-"/>
              <a:defRPr sz="2400" b="0" i="0" kern="1200">
                <a:solidFill>
                  <a:schemeClr val="bg1"/>
                </a:solidFill>
                <a:latin typeface="Myriad Pro Light"/>
                <a:ea typeface="+mn-ea"/>
                <a:cs typeface="Myriad Pro Light"/>
              </a:defRPr>
            </a:lvl2pPr>
            <a:lvl3pPr marL="911225" indent="-182880" algn="l" defTabSz="457200" rtl="0" eaLnBrk="1" latinLnBrk="0" hangingPunct="1">
              <a:spcBef>
                <a:spcPct val="20000"/>
              </a:spcBef>
              <a:buClr>
                <a:schemeClr val="accent1"/>
              </a:buClr>
              <a:buSzPct val="100000"/>
              <a:buFont typeface="Lucida Grande"/>
              <a:buChar char="-"/>
              <a:defRPr sz="2000" b="0" i="0" kern="1200">
                <a:solidFill>
                  <a:schemeClr val="bg1"/>
                </a:solidFill>
                <a:latin typeface="Myriad Pro Light"/>
                <a:ea typeface="+mn-ea"/>
                <a:cs typeface="Myriad Pro Light"/>
              </a:defRPr>
            </a:lvl3pPr>
            <a:lvl4pPr marL="1141413" indent="-230188"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4pPr>
            <a:lvl5pPr marL="1373188" indent="-231775"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241402" indent="-241402">
              <a:spcAft>
                <a:spcPts val="600"/>
              </a:spcAft>
            </a:pPr>
            <a:r>
              <a:rPr lang="fr-FR" dirty="0">
                <a:latin typeface="+mn-lt"/>
              </a:rPr>
              <a:t>Performance portable</a:t>
            </a:r>
          </a:p>
        </p:txBody>
      </p:sp>
      <p:sp>
        <p:nvSpPr>
          <p:cNvPr id="15" name="Interoperable"/>
          <p:cNvSpPr txBox="1">
            <a:spLocks/>
          </p:cNvSpPr>
          <p:nvPr/>
        </p:nvSpPr>
        <p:spPr>
          <a:xfrm>
            <a:off x="7207406" y="2704868"/>
            <a:ext cx="3537497" cy="578532"/>
          </a:xfrm>
          <a:prstGeom prst="rect">
            <a:avLst/>
          </a:prstGeom>
        </p:spPr>
        <p:txBody>
          <a:bodyPr>
            <a:normAutofit/>
          </a:bodyPr>
          <a:lstStyle>
            <a:lvl1pPr marL="256032" indent="-256032" algn="l" defTabSz="457200" rtl="0" eaLnBrk="1" latinLnBrk="0" hangingPunct="1">
              <a:spcBef>
                <a:spcPct val="20000"/>
              </a:spcBef>
              <a:buSzPct val="100000"/>
              <a:buFontTx/>
              <a:buBlip>
                <a:blip r:embed="rId3"/>
              </a:buBlip>
              <a:defRPr sz="2400" b="0" i="0" kern="1200">
                <a:solidFill>
                  <a:schemeClr val="bg1"/>
                </a:solidFill>
                <a:latin typeface="Myriad Pro Light"/>
                <a:ea typeface="+mn-ea"/>
                <a:cs typeface="Myriad Pro Light"/>
              </a:defRPr>
            </a:lvl1pPr>
            <a:lvl2pPr marL="628650" indent="-228600" algn="l" defTabSz="457200" rtl="0" eaLnBrk="1" latinLnBrk="0" hangingPunct="1">
              <a:spcBef>
                <a:spcPct val="20000"/>
              </a:spcBef>
              <a:buClr>
                <a:schemeClr val="accent1"/>
              </a:buClr>
              <a:buSzPct val="100000"/>
              <a:buFont typeface="Lucida Grande"/>
              <a:buChar char="-"/>
              <a:defRPr sz="2400" b="0" i="0" kern="1200">
                <a:solidFill>
                  <a:schemeClr val="bg1"/>
                </a:solidFill>
                <a:latin typeface="Myriad Pro Light"/>
                <a:ea typeface="+mn-ea"/>
                <a:cs typeface="Myriad Pro Light"/>
              </a:defRPr>
            </a:lvl2pPr>
            <a:lvl3pPr marL="911225" indent="-182880" algn="l" defTabSz="457200" rtl="0" eaLnBrk="1" latinLnBrk="0" hangingPunct="1">
              <a:spcBef>
                <a:spcPct val="20000"/>
              </a:spcBef>
              <a:buClr>
                <a:schemeClr val="accent1"/>
              </a:buClr>
              <a:buSzPct val="100000"/>
              <a:buFont typeface="Lucida Grande"/>
              <a:buChar char="-"/>
              <a:defRPr sz="2000" b="0" i="0" kern="1200">
                <a:solidFill>
                  <a:schemeClr val="bg1"/>
                </a:solidFill>
                <a:latin typeface="Myriad Pro Light"/>
                <a:ea typeface="+mn-ea"/>
                <a:cs typeface="Myriad Pro Light"/>
              </a:defRPr>
            </a:lvl3pPr>
            <a:lvl4pPr marL="1141413" indent="-230188"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4pPr>
            <a:lvl5pPr marL="1373188" indent="-231775"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241402" indent="-241402">
              <a:spcAft>
                <a:spcPts val="600"/>
              </a:spcAft>
            </a:pPr>
            <a:r>
              <a:rPr lang="en-US" dirty="0">
                <a:latin typeface="+mn-lt"/>
              </a:rPr>
              <a:t>Interoperable</a:t>
            </a:r>
          </a:p>
        </p:txBody>
      </p:sp>
      <p:sp>
        <p:nvSpPr>
          <p:cNvPr id="14" name="Single source"/>
          <p:cNvSpPr txBox="1">
            <a:spLocks/>
          </p:cNvSpPr>
          <p:nvPr/>
        </p:nvSpPr>
        <p:spPr>
          <a:xfrm>
            <a:off x="7207406" y="2178733"/>
            <a:ext cx="3537497" cy="533258"/>
          </a:xfrm>
          <a:prstGeom prst="rect">
            <a:avLst/>
          </a:prstGeom>
        </p:spPr>
        <p:txBody>
          <a:bodyPr>
            <a:normAutofit/>
          </a:bodyPr>
          <a:lstStyle>
            <a:lvl1pPr marL="256032" indent="-256032" algn="l" defTabSz="457200" rtl="0" eaLnBrk="1" latinLnBrk="0" hangingPunct="1">
              <a:spcBef>
                <a:spcPct val="20000"/>
              </a:spcBef>
              <a:buSzPct val="100000"/>
              <a:buFontTx/>
              <a:buBlip>
                <a:blip r:embed="rId3"/>
              </a:buBlip>
              <a:defRPr sz="2400" b="0" i="0" kern="1200">
                <a:solidFill>
                  <a:schemeClr val="bg1"/>
                </a:solidFill>
                <a:latin typeface="Myriad Pro Light"/>
                <a:ea typeface="+mn-ea"/>
                <a:cs typeface="Myriad Pro Light"/>
              </a:defRPr>
            </a:lvl1pPr>
            <a:lvl2pPr marL="628650" indent="-228600" algn="l" defTabSz="457200" rtl="0" eaLnBrk="1" latinLnBrk="0" hangingPunct="1">
              <a:spcBef>
                <a:spcPct val="20000"/>
              </a:spcBef>
              <a:buClr>
                <a:schemeClr val="accent1"/>
              </a:buClr>
              <a:buSzPct val="100000"/>
              <a:buFont typeface="Lucida Grande"/>
              <a:buChar char="-"/>
              <a:defRPr sz="2400" b="0" i="0" kern="1200">
                <a:solidFill>
                  <a:schemeClr val="bg1"/>
                </a:solidFill>
                <a:latin typeface="Myriad Pro Light"/>
                <a:ea typeface="+mn-ea"/>
                <a:cs typeface="Myriad Pro Light"/>
              </a:defRPr>
            </a:lvl2pPr>
            <a:lvl3pPr marL="911225" indent="-182880" algn="l" defTabSz="457200" rtl="0" eaLnBrk="1" latinLnBrk="0" hangingPunct="1">
              <a:spcBef>
                <a:spcPct val="20000"/>
              </a:spcBef>
              <a:buClr>
                <a:schemeClr val="accent1"/>
              </a:buClr>
              <a:buSzPct val="100000"/>
              <a:buFont typeface="Lucida Grande"/>
              <a:buChar char="-"/>
              <a:defRPr sz="2000" b="0" i="0" kern="1200">
                <a:solidFill>
                  <a:schemeClr val="bg1"/>
                </a:solidFill>
                <a:latin typeface="Myriad Pro Light"/>
                <a:ea typeface="+mn-ea"/>
                <a:cs typeface="Myriad Pro Light"/>
              </a:defRPr>
            </a:lvl3pPr>
            <a:lvl4pPr marL="1141413" indent="-230188"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4pPr>
            <a:lvl5pPr marL="1373188" indent="-231775"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241402" indent="-241402">
              <a:spcAft>
                <a:spcPts val="600"/>
              </a:spcAft>
            </a:pPr>
            <a:r>
              <a:rPr lang="fr-FR" dirty="0">
                <a:latin typeface="+mn-lt"/>
              </a:rPr>
              <a:t>Single source</a:t>
            </a:r>
          </a:p>
        </p:txBody>
      </p:sp>
      <p:sp>
        <p:nvSpPr>
          <p:cNvPr id="13" name="Incremental"/>
          <p:cNvSpPr txBox="1">
            <a:spLocks/>
          </p:cNvSpPr>
          <p:nvPr/>
        </p:nvSpPr>
        <p:spPr>
          <a:xfrm>
            <a:off x="7207406" y="1702543"/>
            <a:ext cx="3537497" cy="476190"/>
          </a:xfrm>
          <a:prstGeom prst="rect">
            <a:avLst/>
          </a:prstGeom>
        </p:spPr>
        <p:txBody>
          <a:bodyPr>
            <a:normAutofit/>
          </a:bodyPr>
          <a:lstStyle>
            <a:lvl1pPr marL="256032" indent="-256032" algn="l" defTabSz="457200" rtl="0" eaLnBrk="1" latinLnBrk="0" hangingPunct="1">
              <a:spcBef>
                <a:spcPct val="20000"/>
              </a:spcBef>
              <a:buSzPct val="100000"/>
              <a:buFontTx/>
              <a:buBlip>
                <a:blip r:embed="rId3"/>
              </a:buBlip>
              <a:defRPr sz="2400" b="0" i="0" kern="1200">
                <a:solidFill>
                  <a:schemeClr val="bg1"/>
                </a:solidFill>
                <a:latin typeface="Myriad Pro Light"/>
                <a:ea typeface="+mn-ea"/>
                <a:cs typeface="Myriad Pro Light"/>
              </a:defRPr>
            </a:lvl1pPr>
            <a:lvl2pPr marL="628650" indent="-228600" algn="l" defTabSz="457200" rtl="0" eaLnBrk="1" latinLnBrk="0" hangingPunct="1">
              <a:spcBef>
                <a:spcPct val="20000"/>
              </a:spcBef>
              <a:buClr>
                <a:schemeClr val="accent1"/>
              </a:buClr>
              <a:buSzPct val="100000"/>
              <a:buFont typeface="Lucida Grande"/>
              <a:buChar char="-"/>
              <a:defRPr sz="2400" b="0" i="0" kern="1200">
                <a:solidFill>
                  <a:schemeClr val="bg1"/>
                </a:solidFill>
                <a:latin typeface="Myriad Pro Light"/>
                <a:ea typeface="+mn-ea"/>
                <a:cs typeface="Myriad Pro Light"/>
              </a:defRPr>
            </a:lvl2pPr>
            <a:lvl3pPr marL="911225" indent="-182880" algn="l" defTabSz="457200" rtl="0" eaLnBrk="1" latinLnBrk="0" hangingPunct="1">
              <a:spcBef>
                <a:spcPct val="20000"/>
              </a:spcBef>
              <a:buClr>
                <a:schemeClr val="accent1"/>
              </a:buClr>
              <a:buSzPct val="100000"/>
              <a:buFont typeface="Lucida Grande"/>
              <a:buChar char="-"/>
              <a:defRPr sz="2000" b="0" i="0" kern="1200">
                <a:solidFill>
                  <a:schemeClr val="bg1"/>
                </a:solidFill>
                <a:latin typeface="Myriad Pro Light"/>
                <a:ea typeface="+mn-ea"/>
                <a:cs typeface="Myriad Pro Light"/>
              </a:defRPr>
            </a:lvl3pPr>
            <a:lvl4pPr marL="1141413" indent="-230188"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4pPr>
            <a:lvl5pPr marL="1373188" indent="-231775" algn="l" defTabSz="457200" rtl="0" eaLnBrk="1" latinLnBrk="0" hangingPunct="1">
              <a:spcBef>
                <a:spcPct val="20000"/>
              </a:spcBef>
              <a:buClr>
                <a:schemeClr val="accent1"/>
              </a:buClr>
              <a:buSzPct val="100000"/>
              <a:buFont typeface="Lucida Grande"/>
              <a:buChar char="-"/>
              <a:defRPr sz="1800" b="0" i="0" kern="1200">
                <a:solidFill>
                  <a:schemeClr val="bg1"/>
                </a:solidFill>
                <a:latin typeface="Myriad Pro Light"/>
                <a:ea typeface="+mn-ea"/>
                <a:cs typeface="Myriad Pro Light"/>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241402" indent="-241402">
              <a:spcAft>
                <a:spcPts val="600"/>
              </a:spcAft>
            </a:pPr>
            <a:r>
              <a:rPr lang="en-US" dirty="0">
                <a:latin typeface="+mn-lt"/>
              </a:rPr>
              <a:t>Incremental</a:t>
            </a:r>
          </a:p>
        </p:txBody>
      </p:sp>
      <p:pic>
        <p:nvPicPr>
          <p:cNvPr id="1026" name="Picture 2" descr="Image result for openac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3666" y="4546221"/>
            <a:ext cx="2286000" cy="613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8366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Top Corners Snipped 9">
            <a:extLst>
              <a:ext uri="{FF2B5EF4-FFF2-40B4-BE49-F238E27FC236}">
                <a16:creationId xmlns:a16="http://schemas.microsoft.com/office/drawing/2014/main" id="{5E640C85-AA09-448F-A59D-005EAF0AD3AF}"/>
              </a:ext>
            </a:extLst>
          </p:cNvPr>
          <p:cNvSpPr/>
          <p:nvPr/>
        </p:nvSpPr>
        <p:spPr>
          <a:xfrm>
            <a:off x="419641" y="1992086"/>
            <a:ext cx="2824302" cy="419100"/>
          </a:xfrm>
          <a:prstGeom prst="snip2SameRect">
            <a:avLst>
              <a:gd name="adj1" fmla="val 22349"/>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Incremental</a:t>
            </a:r>
          </a:p>
        </p:txBody>
      </p:sp>
      <p:sp>
        <p:nvSpPr>
          <p:cNvPr id="2" name="Title 1">
            <a:extLst>
              <a:ext uri="{FF2B5EF4-FFF2-40B4-BE49-F238E27FC236}">
                <a16:creationId xmlns:a16="http://schemas.microsoft.com/office/drawing/2014/main" id="{B4E12E8A-251E-421E-8AA2-37F389653349}"/>
              </a:ext>
            </a:extLst>
          </p:cNvPr>
          <p:cNvSpPr>
            <a:spLocks noGrp="1"/>
          </p:cNvSpPr>
          <p:nvPr>
            <p:ph type="title"/>
          </p:nvPr>
        </p:nvSpPr>
        <p:spPr/>
        <p:txBody>
          <a:bodyPr/>
          <a:lstStyle/>
          <a:p>
            <a:r>
              <a:rPr lang="en-US" dirty="0" err="1"/>
              <a:t>openacc</a:t>
            </a:r>
            <a:endParaRPr lang="en-US" dirty="0"/>
          </a:p>
        </p:txBody>
      </p:sp>
      <p:sp>
        <p:nvSpPr>
          <p:cNvPr id="5" name="Rectangle: Rounded Corners 4">
            <a:extLst>
              <a:ext uri="{FF2B5EF4-FFF2-40B4-BE49-F238E27FC236}">
                <a16:creationId xmlns:a16="http://schemas.microsoft.com/office/drawing/2014/main" id="{3917A2D0-9C7E-4D0E-847D-4ACBB827360D}"/>
              </a:ext>
            </a:extLst>
          </p:cNvPr>
          <p:cNvSpPr/>
          <p:nvPr/>
        </p:nvSpPr>
        <p:spPr>
          <a:xfrm>
            <a:off x="419641" y="1992086"/>
            <a:ext cx="2824302" cy="3614057"/>
          </a:xfrm>
          <a:prstGeom prst="roundRect">
            <a:avLst>
              <a:gd name="adj" fmla="val 4719"/>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51A212C-5FC8-46F9-B9BD-B47870BD4127}"/>
              </a:ext>
            </a:extLst>
          </p:cNvPr>
          <p:cNvSpPr txBox="1"/>
          <p:nvPr/>
        </p:nvSpPr>
        <p:spPr>
          <a:xfrm>
            <a:off x="451913" y="2962656"/>
            <a:ext cx="2824302" cy="1991314"/>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285750" indent="-285750">
              <a:lnSpc>
                <a:spcPct val="90000"/>
              </a:lnSpc>
              <a:spcBef>
                <a:spcPts val="600"/>
              </a:spcBef>
              <a:buFont typeface="Wingdings" panose="05000000000000000000" pitchFamily="2" charset="2"/>
              <a:buChar char="§"/>
            </a:pPr>
            <a:r>
              <a:rPr lang="en-US" dirty="0">
                <a:solidFill>
                  <a:schemeClr val="bg1"/>
                </a:solidFill>
              </a:rPr>
              <a:t>Maintain existing sequential code</a:t>
            </a:r>
          </a:p>
          <a:p>
            <a:pPr marL="285750" indent="-285750">
              <a:lnSpc>
                <a:spcPct val="90000"/>
              </a:lnSpc>
              <a:spcBef>
                <a:spcPts val="600"/>
              </a:spcBef>
              <a:buFont typeface="Wingdings" panose="05000000000000000000" pitchFamily="2" charset="2"/>
              <a:buChar char="§"/>
            </a:pPr>
            <a:r>
              <a:rPr lang="en-US" dirty="0">
                <a:solidFill>
                  <a:schemeClr val="bg1"/>
                </a:solidFill>
              </a:rPr>
              <a:t>Add annotations to expose parallelism</a:t>
            </a:r>
          </a:p>
          <a:p>
            <a:pPr marL="285750" indent="-285750">
              <a:lnSpc>
                <a:spcPct val="90000"/>
              </a:lnSpc>
              <a:spcBef>
                <a:spcPts val="600"/>
              </a:spcBef>
              <a:buFont typeface="Wingdings" panose="05000000000000000000" pitchFamily="2" charset="2"/>
              <a:buChar char="§"/>
            </a:pPr>
            <a:r>
              <a:rPr lang="en-US" dirty="0">
                <a:solidFill>
                  <a:schemeClr val="bg1"/>
                </a:solidFill>
              </a:rPr>
              <a:t>After verifying correctness, annotate more of the code</a:t>
            </a:r>
          </a:p>
        </p:txBody>
      </p:sp>
      <p:sp>
        <p:nvSpPr>
          <p:cNvPr id="25" name="Rectangle 24">
            <a:extLst>
              <a:ext uri="{FF2B5EF4-FFF2-40B4-BE49-F238E27FC236}">
                <a16:creationId xmlns:a16="http://schemas.microsoft.com/office/drawing/2014/main" id="{E27E1B38-4B96-458D-BCE2-C4FF5E1841D4}"/>
              </a:ext>
            </a:extLst>
          </p:cNvPr>
          <p:cNvSpPr/>
          <p:nvPr/>
        </p:nvSpPr>
        <p:spPr>
          <a:xfrm>
            <a:off x="4022353" y="1992086"/>
            <a:ext cx="3508022" cy="3454104"/>
          </a:xfrm>
          <a:prstGeom prst="rect">
            <a:avLst/>
          </a:prstGeom>
          <a:solidFill>
            <a:srgbClr val="298EC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rgbClr val="FFFFFF"/>
              </a:solidFill>
            </a:endParaRPr>
          </a:p>
        </p:txBody>
      </p:sp>
      <p:sp>
        <p:nvSpPr>
          <p:cNvPr id="26" name="Rectangle 25">
            <a:extLst>
              <a:ext uri="{FF2B5EF4-FFF2-40B4-BE49-F238E27FC236}">
                <a16:creationId xmlns:a16="http://schemas.microsoft.com/office/drawing/2014/main" id="{F1EC16F1-F2D4-4354-9B50-8E8F12A2139A}"/>
              </a:ext>
            </a:extLst>
          </p:cNvPr>
          <p:cNvSpPr/>
          <p:nvPr/>
        </p:nvSpPr>
        <p:spPr>
          <a:xfrm>
            <a:off x="4279552" y="2245896"/>
            <a:ext cx="2968601" cy="29149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FFFFFF"/>
              </a:solidFill>
            </a:endParaRPr>
          </a:p>
        </p:txBody>
      </p:sp>
      <p:sp>
        <p:nvSpPr>
          <p:cNvPr id="27" name="Rectangle 26">
            <a:extLst>
              <a:ext uri="{FF2B5EF4-FFF2-40B4-BE49-F238E27FC236}">
                <a16:creationId xmlns:a16="http://schemas.microsoft.com/office/drawing/2014/main" id="{3289C075-24F9-4C19-A50E-B71559C65DA2}"/>
              </a:ext>
            </a:extLst>
          </p:cNvPr>
          <p:cNvSpPr/>
          <p:nvPr/>
        </p:nvSpPr>
        <p:spPr>
          <a:xfrm>
            <a:off x="4279552" y="2740549"/>
            <a:ext cx="2968601" cy="2462213"/>
          </a:xfrm>
          <a:prstGeom prst="rect">
            <a:avLst/>
          </a:prstGeom>
        </p:spPr>
        <p:txBody>
          <a:bodyPr wrap="square">
            <a:spAutoFit/>
          </a:bodyPr>
          <a:lstStyle/>
          <a:p>
            <a:endParaRPr lang="en-US" sz="1400" b="1" dirty="0">
              <a:solidFill>
                <a:schemeClr val="tx2"/>
              </a:solidFill>
              <a:latin typeface="Lucida Console" charset="0"/>
              <a:ea typeface="Lucida Console" charset="0"/>
              <a:cs typeface="Lucida Console" charset="0"/>
            </a:endParaRPr>
          </a:p>
          <a:p>
            <a:r>
              <a:rPr lang="en-US" sz="1400" dirty="0">
                <a:solidFill>
                  <a:schemeClr val="bg1"/>
                </a:solidFill>
                <a:latin typeface="Lucida Console" charset="0"/>
                <a:ea typeface="Lucida Console" charset="0"/>
                <a:cs typeface="Lucida Console" charset="0"/>
              </a:rPr>
              <a:t>for(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 0;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&lt; N;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 loop code &gt;</a:t>
            </a:r>
          </a:p>
          <a:p>
            <a:r>
              <a:rPr lang="en-US" sz="1400" dirty="0">
                <a:solidFill>
                  <a:schemeClr val="bg1"/>
                </a:solidFill>
                <a:latin typeface="Lucida Console" charset="0"/>
                <a:ea typeface="Lucida Console" charset="0"/>
                <a:cs typeface="Lucida Console" charset="0"/>
              </a:rPr>
              <a:t>}</a:t>
            </a:r>
          </a:p>
          <a:p>
            <a:endParaRPr lang="en-US" sz="1400" dirty="0">
              <a:solidFill>
                <a:schemeClr val="bg1"/>
              </a:solidFill>
              <a:latin typeface="Lucida Console" charset="0"/>
              <a:ea typeface="Lucida Console" charset="0"/>
              <a:cs typeface="Lucida Console" charset="0"/>
            </a:endParaRPr>
          </a:p>
          <a:p>
            <a:endParaRPr lang="en-US" sz="1400" b="1" dirty="0">
              <a:solidFill>
                <a:schemeClr val="tx2"/>
              </a:solidFill>
              <a:latin typeface="Lucida Console" charset="0"/>
              <a:ea typeface="Lucida Console" charset="0"/>
              <a:cs typeface="Lucida Console" charset="0"/>
            </a:endParaRPr>
          </a:p>
          <a:p>
            <a:r>
              <a:rPr lang="en-US" sz="1400" dirty="0">
                <a:solidFill>
                  <a:schemeClr val="bg1"/>
                </a:solidFill>
                <a:latin typeface="Lucida Console" charset="0"/>
                <a:ea typeface="Lucida Console" charset="0"/>
                <a:cs typeface="Lucida Console" charset="0"/>
              </a:rPr>
              <a:t>for(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 0;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&lt; N;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 loop code &gt;</a:t>
            </a:r>
          </a:p>
          <a:p>
            <a:r>
              <a:rPr lang="en-US" sz="1400" dirty="0">
                <a:solidFill>
                  <a:schemeClr val="bg1"/>
                </a:solidFill>
                <a:latin typeface="Lucida Console" charset="0"/>
                <a:ea typeface="Lucida Console" charset="0"/>
                <a:cs typeface="Lucida Console" charset="0"/>
              </a:rPr>
              <a:t>}</a:t>
            </a:r>
          </a:p>
        </p:txBody>
      </p:sp>
      <p:sp>
        <p:nvSpPr>
          <p:cNvPr id="28" name="Text Placeholder 1">
            <a:extLst>
              <a:ext uri="{FF2B5EF4-FFF2-40B4-BE49-F238E27FC236}">
                <a16:creationId xmlns:a16="http://schemas.microsoft.com/office/drawing/2014/main" id="{1EF7A50E-34F0-4E16-AFCF-B8117540C9EB}"/>
              </a:ext>
            </a:extLst>
          </p:cNvPr>
          <p:cNvSpPr txBox="1">
            <a:spLocks/>
          </p:cNvSpPr>
          <p:nvPr/>
        </p:nvSpPr>
        <p:spPr bwMode="auto">
          <a:xfrm>
            <a:off x="4279553" y="2316160"/>
            <a:ext cx="2968600" cy="43642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1400" kern="0" dirty="0">
                <a:solidFill>
                  <a:srgbClr val="FF5400"/>
                </a:solidFill>
              </a:rPr>
              <a:t>Enhance Sequential Code</a:t>
            </a:r>
          </a:p>
        </p:txBody>
      </p:sp>
      <p:sp>
        <p:nvSpPr>
          <p:cNvPr id="19" name="Rectangle 18">
            <a:extLst>
              <a:ext uri="{FF2B5EF4-FFF2-40B4-BE49-F238E27FC236}">
                <a16:creationId xmlns:a16="http://schemas.microsoft.com/office/drawing/2014/main" id="{BD515556-8B21-400D-A183-C2B7C20B864E}"/>
              </a:ext>
            </a:extLst>
          </p:cNvPr>
          <p:cNvSpPr/>
          <p:nvPr/>
        </p:nvSpPr>
        <p:spPr>
          <a:xfrm>
            <a:off x="4279552" y="2740380"/>
            <a:ext cx="2968601" cy="2462213"/>
          </a:xfrm>
          <a:prstGeom prst="rect">
            <a:avLst/>
          </a:prstGeom>
        </p:spPr>
        <p:txBody>
          <a:bodyPr wrap="square">
            <a:spAutoFit/>
          </a:bodyPr>
          <a:lstStyle/>
          <a:p>
            <a:r>
              <a:rPr lang="en-US" sz="1400" b="1" dirty="0">
                <a:solidFill>
                  <a:schemeClr val="tx2"/>
                </a:solidFill>
                <a:latin typeface="Lucida Console" charset="0"/>
                <a:ea typeface="Lucida Console" charset="0"/>
                <a:cs typeface="Lucida Console" charset="0"/>
              </a:rPr>
              <a:t>#pragma </a:t>
            </a:r>
            <a:r>
              <a:rPr lang="en-US" sz="1400" b="1" dirty="0" err="1">
                <a:solidFill>
                  <a:schemeClr val="tx2"/>
                </a:solidFill>
                <a:latin typeface="Lucida Console" charset="0"/>
                <a:ea typeface="Lucida Console" charset="0"/>
                <a:cs typeface="Lucida Console" charset="0"/>
              </a:rPr>
              <a:t>acc</a:t>
            </a:r>
            <a:r>
              <a:rPr lang="en-US" sz="1400" b="1" dirty="0">
                <a:solidFill>
                  <a:schemeClr val="tx2"/>
                </a:solidFill>
                <a:latin typeface="Lucida Console" charset="0"/>
                <a:ea typeface="Lucida Console" charset="0"/>
                <a:cs typeface="Lucida Console" charset="0"/>
              </a:rPr>
              <a:t> parallel loop</a:t>
            </a:r>
            <a:endParaRPr lang="en-US" sz="1400" dirty="0">
              <a:solidFill>
                <a:schemeClr val="bg1"/>
              </a:solidFill>
              <a:latin typeface="Lucida Console" charset="0"/>
              <a:ea typeface="Lucida Console" charset="0"/>
              <a:cs typeface="Lucida Console" charset="0"/>
            </a:endParaRPr>
          </a:p>
          <a:p>
            <a:r>
              <a:rPr lang="en-US" sz="1400" dirty="0">
                <a:solidFill>
                  <a:schemeClr val="bg1"/>
                </a:solidFill>
                <a:latin typeface="Lucida Console" charset="0"/>
                <a:ea typeface="Lucida Console" charset="0"/>
                <a:cs typeface="Lucida Console" charset="0"/>
              </a:rPr>
              <a:t>for(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 0;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&lt; N;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 loop code &gt;</a:t>
            </a:r>
          </a:p>
          <a:p>
            <a:r>
              <a:rPr lang="en-US" sz="1400" dirty="0">
                <a:solidFill>
                  <a:schemeClr val="bg1"/>
                </a:solidFill>
                <a:latin typeface="Lucida Console" charset="0"/>
                <a:ea typeface="Lucida Console" charset="0"/>
                <a:cs typeface="Lucida Console" charset="0"/>
              </a:rPr>
              <a:t>}</a:t>
            </a:r>
          </a:p>
          <a:p>
            <a:endParaRPr lang="en-US" sz="1400" dirty="0">
              <a:solidFill>
                <a:schemeClr val="bg1"/>
              </a:solidFill>
              <a:latin typeface="Lucida Console" charset="0"/>
              <a:ea typeface="Lucida Console" charset="0"/>
              <a:cs typeface="Lucida Console" charset="0"/>
            </a:endParaRPr>
          </a:p>
          <a:p>
            <a:r>
              <a:rPr lang="en-US" sz="1400" b="1" dirty="0">
                <a:solidFill>
                  <a:schemeClr val="tx2"/>
                </a:solidFill>
                <a:latin typeface="Lucida Console" charset="0"/>
                <a:ea typeface="Lucida Console" charset="0"/>
                <a:cs typeface="Lucida Console" charset="0"/>
              </a:rPr>
              <a:t>#pragma </a:t>
            </a:r>
            <a:r>
              <a:rPr lang="en-US" sz="1400" b="1" dirty="0" err="1">
                <a:solidFill>
                  <a:schemeClr val="tx2"/>
                </a:solidFill>
                <a:latin typeface="Lucida Console" charset="0"/>
                <a:ea typeface="Lucida Console" charset="0"/>
                <a:cs typeface="Lucida Console" charset="0"/>
              </a:rPr>
              <a:t>acc</a:t>
            </a:r>
            <a:r>
              <a:rPr lang="en-US" sz="1400" b="1" dirty="0">
                <a:solidFill>
                  <a:schemeClr val="tx2"/>
                </a:solidFill>
                <a:latin typeface="Lucida Console" charset="0"/>
                <a:ea typeface="Lucida Console" charset="0"/>
                <a:cs typeface="Lucida Console" charset="0"/>
              </a:rPr>
              <a:t> parallel loop</a:t>
            </a:r>
            <a:endParaRPr lang="en-US" sz="1400" dirty="0">
              <a:solidFill>
                <a:schemeClr val="bg1"/>
              </a:solidFill>
              <a:latin typeface="Lucida Console" charset="0"/>
              <a:ea typeface="Lucida Console" charset="0"/>
              <a:cs typeface="Lucida Console" charset="0"/>
            </a:endParaRPr>
          </a:p>
          <a:p>
            <a:r>
              <a:rPr lang="en-US" sz="1400" dirty="0">
                <a:solidFill>
                  <a:schemeClr val="bg1"/>
                </a:solidFill>
                <a:latin typeface="Lucida Console" charset="0"/>
                <a:ea typeface="Lucida Console" charset="0"/>
                <a:cs typeface="Lucida Console" charset="0"/>
              </a:rPr>
              <a:t>for(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 0;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&lt; N; </a:t>
            </a:r>
            <a:r>
              <a:rPr lang="en-US" sz="1400" dirty="0" err="1">
                <a:solidFill>
                  <a:schemeClr val="bg1"/>
                </a:solidFill>
                <a:latin typeface="Lucida Console" charset="0"/>
                <a:ea typeface="Lucida Console" charset="0"/>
                <a:cs typeface="Lucida Console" charset="0"/>
              </a:rPr>
              <a:t>i</a:t>
            </a:r>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a:t>
            </a:r>
          </a:p>
          <a:p>
            <a:r>
              <a:rPr lang="en-US" sz="1400" dirty="0">
                <a:solidFill>
                  <a:schemeClr val="bg1"/>
                </a:solidFill>
                <a:latin typeface="Lucida Console" charset="0"/>
                <a:ea typeface="Lucida Console" charset="0"/>
                <a:cs typeface="Lucida Console" charset="0"/>
              </a:rPr>
              <a:t>    &lt; loop code &gt;</a:t>
            </a:r>
          </a:p>
          <a:p>
            <a:r>
              <a:rPr lang="en-US" sz="1400" dirty="0">
                <a:solidFill>
                  <a:schemeClr val="bg1"/>
                </a:solidFill>
                <a:latin typeface="Lucida Console" charset="0"/>
                <a:ea typeface="Lucida Console" charset="0"/>
                <a:cs typeface="Lucida Console" charset="0"/>
              </a:rPr>
              <a:t>}</a:t>
            </a:r>
          </a:p>
        </p:txBody>
      </p:sp>
      <p:sp>
        <p:nvSpPr>
          <p:cNvPr id="6" name="TextBox 5">
            <a:extLst>
              <a:ext uri="{FF2B5EF4-FFF2-40B4-BE49-F238E27FC236}">
                <a16:creationId xmlns:a16="http://schemas.microsoft.com/office/drawing/2014/main" id="{D7E5F384-AA38-4159-93FD-F5F483EA8A23}"/>
              </a:ext>
            </a:extLst>
          </p:cNvPr>
          <p:cNvSpPr txBox="1"/>
          <p:nvPr/>
        </p:nvSpPr>
        <p:spPr>
          <a:xfrm>
            <a:off x="8113536" y="1974621"/>
            <a:ext cx="243540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Begin with </a:t>
            </a:r>
            <a:r>
              <a:rPr lang="en-US">
                <a:solidFill>
                  <a:schemeClr val="bg1"/>
                </a:solidFill>
              </a:rPr>
              <a:t>a working </a:t>
            </a:r>
            <a:r>
              <a:rPr lang="en-US" dirty="0">
                <a:solidFill>
                  <a:schemeClr val="bg1"/>
                </a:solidFill>
              </a:rPr>
              <a:t>sequential code.</a:t>
            </a:r>
          </a:p>
        </p:txBody>
      </p:sp>
      <p:sp>
        <p:nvSpPr>
          <p:cNvPr id="9" name="Arrow: Left 8">
            <a:extLst>
              <a:ext uri="{FF2B5EF4-FFF2-40B4-BE49-F238E27FC236}">
                <a16:creationId xmlns:a16="http://schemas.microsoft.com/office/drawing/2014/main" id="{7022A02B-9AD6-4D3C-8748-79CF70AE3789}"/>
              </a:ext>
            </a:extLst>
          </p:cNvPr>
          <p:cNvSpPr/>
          <p:nvPr/>
        </p:nvSpPr>
        <p:spPr>
          <a:xfrm>
            <a:off x="7167213" y="2752285"/>
            <a:ext cx="676275" cy="295275"/>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Left 28">
            <a:extLst>
              <a:ext uri="{FF2B5EF4-FFF2-40B4-BE49-F238E27FC236}">
                <a16:creationId xmlns:a16="http://schemas.microsoft.com/office/drawing/2014/main" id="{64122060-9FAD-4A0C-8699-A55AB9076FBF}"/>
              </a:ext>
            </a:extLst>
          </p:cNvPr>
          <p:cNvSpPr/>
          <p:nvPr/>
        </p:nvSpPr>
        <p:spPr>
          <a:xfrm>
            <a:off x="7167213" y="4037966"/>
            <a:ext cx="676275" cy="295275"/>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78390DBE-0A83-4026-9043-65E89B9903F6}"/>
              </a:ext>
            </a:extLst>
          </p:cNvPr>
          <p:cNvSpPr txBox="1"/>
          <p:nvPr/>
        </p:nvSpPr>
        <p:spPr>
          <a:xfrm>
            <a:off x="7789789" y="3442524"/>
            <a:ext cx="3082896"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Parallelize it with OpenACC.</a:t>
            </a:r>
          </a:p>
        </p:txBody>
      </p:sp>
      <p:sp>
        <p:nvSpPr>
          <p:cNvPr id="31" name="TextBox 30">
            <a:extLst>
              <a:ext uri="{FF2B5EF4-FFF2-40B4-BE49-F238E27FC236}">
                <a16:creationId xmlns:a16="http://schemas.microsoft.com/office/drawing/2014/main" id="{543A313C-0CA5-49EE-979A-5F55620F748A}"/>
              </a:ext>
            </a:extLst>
          </p:cNvPr>
          <p:cNvSpPr txBox="1"/>
          <p:nvPr/>
        </p:nvSpPr>
        <p:spPr>
          <a:xfrm>
            <a:off x="7773959" y="4641264"/>
            <a:ext cx="3098726"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Rerun the code to verify correctness and performance</a:t>
            </a:r>
          </a:p>
        </p:txBody>
      </p:sp>
    </p:spTree>
    <p:extLst>
      <p:ext uri="{BB962C8B-B14F-4D97-AF65-F5344CB8AC3E}">
        <p14:creationId xmlns:p14="http://schemas.microsoft.com/office/powerpoint/2010/main" val="2039952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500"/>
                                        <p:tgtEl>
                                          <p:spTgt spid="30"/>
                                        </p:tgtEl>
                                      </p:cBhvr>
                                    </p:animEffect>
                                  </p:childTnLst>
                                </p:cTn>
                              </p:par>
                            </p:childTnLst>
                          </p:cTn>
                        </p:par>
                        <p:par>
                          <p:cTn id="25" fill="hold">
                            <p:stCondLst>
                              <p:cond delay="2000"/>
                            </p:stCondLst>
                            <p:childTnLst>
                              <p:par>
                                <p:cTn id="26" presetID="10" presetClass="entr" presetSubtype="0" fill="hold" grpId="0" nodeType="afterEffect">
                                  <p:stCondLst>
                                    <p:cond delay="10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childTnLst>
                          </p:cTn>
                        </p:par>
                        <p:par>
                          <p:cTn id="29" fill="hold">
                            <p:stCondLst>
                              <p:cond delay="3500"/>
                            </p:stCondLst>
                            <p:childTnLst>
                              <p:par>
                                <p:cTn id="30" presetID="22" presetClass="entr" presetSubtype="2"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right)">
                                      <p:cBhvr>
                                        <p:cTn id="32" dur="500"/>
                                        <p:tgtEl>
                                          <p:spTgt spid="9"/>
                                        </p:tgtEl>
                                      </p:cBhvr>
                                    </p:animEffect>
                                  </p:childTnLst>
                                </p:cTn>
                              </p:par>
                              <p:par>
                                <p:cTn id="33" presetID="22" presetClass="entr" presetSubtype="2"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right)">
                                      <p:cBhvr>
                                        <p:cTn id="35" dur="500"/>
                                        <p:tgtEl>
                                          <p:spTgt spid="29"/>
                                        </p:tgtEl>
                                      </p:cBhvr>
                                    </p:animEffect>
                                  </p:childTnLst>
                                </p:cTn>
                              </p:par>
                            </p:childTnLst>
                          </p:cTn>
                        </p:par>
                        <p:par>
                          <p:cTn id="36" fill="hold">
                            <p:stCondLst>
                              <p:cond delay="4000"/>
                            </p:stCondLst>
                            <p:childTnLst>
                              <p:par>
                                <p:cTn id="37" presetID="10" presetClass="entr" presetSubtype="0" fill="hold" grpId="0" nodeType="afterEffect">
                                  <p:stCondLst>
                                    <p:cond delay="50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p:bldP spid="28" grpId="0"/>
      <p:bldP spid="19" grpId="0"/>
      <p:bldP spid="6" grpId="0"/>
      <p:bldP spid="9" grpId="0" animBg="1"/>
      <p:bldP spid="29" grpId="0" animBg="1"/>
      <p:bldP spid="30" grpId="0"/>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C28A5BF-15D0-4834-BC71-8508DC6229EF}"/>
              </a:ext>
            </a:extLst>
          </p:cNvPr>
          <p:cNvGrpSpPr/>
          <p:nvPr/>
        </p:nvGrpSpPr>
        <p:grpSpPr>
          <a:xfrm>
            <a:off x="595183" y="1813511"/>
            <a:ext cx="2777942" cy="3857624"/>
            <a:chOff x="518033" y="1746455"/>
            <a:chExt cx="2777942" cy="3857624"/>
          </a:xfrm>
        </p:grpSpPr>
        <p:sp>
          <p:nvSpPr>
            <p:cNvPr id="25" name="Freeform: Shape 24">
              <a:extLst>
                <a:ext uri="{FF2B5EF4-FFF2-40B4-BE49-F238E27FC236}">
                  <a16:creationId xmlns:a16="http://schemas.microsoft.com/office/drawing/2014/main" id="{E4D1D026-8BD3-476E-9D78-83A564F7E1EA}"/>
                </a:ext>
              </a:extLst>
            </p:cNvPr>
            <p:cNvSpPr/>
            <p:nvPr/>
          </p:nvSpPr>
          <p:spPr>
            <a:xfrm>
              <a:off x="518033" y="1746455"/>
              <a:ext cx="2777942" cy="3857624"/>
            </a:xfrm>
            <a:custGeom>
              <a:avLst/>
              <a:gdLst>
                <a:gd name="connsiteX0" fmla="*/ 0 w 2777942"/>
                <a:gd name="connsiteY0" fmla="*/ 0 h 3857624"/>
                <a:gd name="connsiteX1" fmla="*/ 2777942 w 2777942"/>
                <a:gd name="connsiteY1" fmla="*/ 0 h 3857624"/>
                <a:gd name="connsiteX2" fmla="*/ 2777942 w 2777942"/>
                <a:gd name="connsiteY2" fmla="*/ 3857624 h 3857624"/>
                <a:gd name="connsiteX3" fmla="*/ 0 w 2777942"/>
                <a:gd name="connsiteY3" fmla="*/ 3857624 h 3857624"/>
                <a:gd name="connsiteX4" fmla="*/ 0 w 2777942"/>
                <a:gd name="connsiteY4" fmla="*/ 0 h 3857624"/>
                <a:gd name="connsiteX5" fmla="*/ 243205 w 2777942"/>
                <a:gd name="connsiteY5" fmla="*/ 245631 h 3857624"/>
                <a:gd name="connsiteX6" fmla="*/ 243205 w 2777942"/>
                <a:gd name="connsiteY6" fmla="*/ 3611993 h 3857624"/>
                <a:gd name="connsiteX7" fmla="*/ 2523606 w 2777942"/>
                <a:gd name="connsiteY7" fmla="*/ 3611993 h 3857624"/>
                <a:gd name="connsiteX8" fmla="*/ 2523606 w 2777942"/>
                <a:gd name="connsiteY8" fmla="*/ 245631 h 3857624"/>
                <a:gd name="connsiteX9" fmla="*/ 243205 w 2777942"/>
                <a:gd name="connsiteY9" fmla="*/ 245631 h 385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7942" h="3857624">
                  <a:moveTo>
                    <a:pt x="0" y="0"/>
                  </a:moveTo>
                  <a:lnTo>
                    <a:pt x="2777942" y="0"/>
                  </a:lnTo>
                  <a:lnTo>
                    <a:pt x="2777942" y="3857624"/>
                  </a:lnTo>
                  <a:lnTo>
                    <a:pt x="0" y="3857624"/>
                  </a:lnTo>
                  <a:lnTo>
                    <a:pt x="0" y="0"/>
                  </a:lnTo>
                  <a:close/>
                  <a:moveTo>
                    <a:pt x="243205" y="245631"/>
                  </a:moveTo>
                  <a:lnTo>
                    <a:pt x="243205" y="3611993"/>
                  </a:lnTo>
                  <a:lnTo>
                    <a:pt x="2523606" y="3611993"/>
                  </a:lnTo>
                  <a:lnTo>
                    <a:pt x="2523606" y="245631"/>
                  </a:lnTo>
                  <a:lnTo>
                    <a:pt x="243205" y="245631"/>
                  </a:lnTo>
                  <a:close/>
                </a:path>
              </a:pathLst>
            </a:cu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100" dirty="0">
                <a:solidFill>
                  <a:srgbClr val="FFFFFF"/>
                </a:solidFill>
              </a:endParaRPr>
            </a:p>
          </p:txBody>
        </p:sp>
        <p:sp>
          <p:nvSpPr>
            <p:cNvPr id="24" name="Rectangle 23">
              <a:extLst>
                <a:ext uri="{FF2B5EF4-FFF2-40B4-BE49-F238E27FC236}">
                  <a16:creationId xmlns:a16="http://schemas.microsoft.com/office/drawing/2014/main" id="{A1774A7F-4C13-47DD-B987-161594232F82}"/>
                </a:ext>
              </a:extLst>
            </p:cNvPr>
            <p:cNvSpPr/>
            <p:nvPr/>
          </p:nvSpPr>
          <p:spPr>
            <a:xfrm>
              <a:off x="767006" y="1992086"/>
              <a:ext cx="2280401" cy="33663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FFFFFF"/>
                </a:solidFill>
              </a:endParaRPr>
            </a:p>
          </p:txBody>
        </p:sp>
      </p:grpSp>
      <p:sp>
        <p:nvSpPr>
          <p:cNvPr id="12" name="Rectangle: Top Corners Snipped 11">
            <a:extLst>
              <a:ext uri="{FF2B5EF4-FFF2-40B4-BE49-F238E27FC236}">
                <a16:creationId xmlns:a16="http://schemas.microsoft.com/office/drawing/2014/main" id="{56C4CFCD-E602-45F0-BBEE-159CAA740191}"/>
              </a:ext>
            </a:extLst>
          </p:cNvPr>
          <p:cNvSpPr/>
          <p:nvPr/>
        </p:nvSpPr>
        <p:spPr>
          <a:xfrm>
            <a:off x="3995542" y="2006110"/>
            <a:ext cx="2824302" cy="419100"/>
          </a:xfrm>
          <a:prstGeom prst="snip2SameRect">
            <a:avLst>
              <a:gd name="adj1" fmla="val 22349"/>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Single Source</a:t>
            </a:r>
          </a:p>
        </p:txBody>
      </p:sp>
      <p:sp>
        <p:nvSpPr>
          <p:cNvPr id="2" name="Title 1">
            <a:extLst>
              <a:ext uri="{FF2B5EF4-FFF2-40B4-BE49-F238E27FC236}">
                <a16:creationId xmlns:a16="http://schemas.microsoft.com/office/drawing/2014/main" id="{B4E12E8A-251E-421E-8AA2-37F389653349}"/>
              </a:ext>
            </a:extLst>
          </p:cNvPr>
          <p:cNvSpPr>
            <a:spLocks noGrp="1"/>
          </p:cNvSpPr>
          <p:nvPr>
            <p:ph type="title"/>
          </p:nvPr>
        </p:nvSpPr>
        <p:spPr/>
        <p:txBody>
          <a:bodyPr/>
          <a:lstStyle/>
          <a:p>
            <a:r>
              <a:rPr lang="en-US" dirty="0" err="1"/>
              <a:t>openacc</a:t>
            </a:r>
            <a:endParaRPr lang="en-US" dirty="0"/>
          </a:p>
        </p:txBody>
      </p:sp>
      <p:sp>
        <p:nvSpPr>
          <p:cNvPr id="8" name="Rectangle: Rounded Corners 7">
            <a:extLst>
              <a:ext uri="{FF2B5EF4-FFF2-40B4-BE49-F238E27FC236}">
                <a16:creationId xmlns:a16="http://schemas.microsoft.com/office/drawing/2014/main" id="{59AF2158-005D-4243-8733-D53AAD0EB632}"/>
              </a:ext>
            </a:extLst>
          </p:cNvPr>
          <p:cNvSpPr/>
          <p:nvPr/>
        </p:nvSpPr>
        <p:spPr>
          <a:xfrm>
            <a:off x="3995542" y="1992086"/>
            <a:ext cx="2824302" cy="3614057"/>
          </a:xfrm>
          <a:prstGeom prst="roundRect">
            <a:avLst>
              <a:gd name="adj" fmla="val 4719"/>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7CB08D7-9C46-4D6F-A746-4BF4B1F4D0E8}"/>
              </a:ext>
            </a:extLst>
          </p:cNvPr>
          <p:cNvSpPr txBox="1"/>
          <p:nvPr/>
        </p:nvSpPr>
        <p:spPr>
          <a:xfrm>
            <a:off x="3995542" y="2838007"/>
            <a:ext cx="2824302" cy="224061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285750" indent="-285750">
              <a:lnSpc>
                <a:spcPct val="90000"/>
              </a:lnSpc>
              <a:spcBef>
                <a:spcPts val="0"/>
              </a:spcBef>
              <a:spcAft>
                <a:spcPts val="600"/>
              </a:spcAft>
              <a:buFont typeface="Wingdings" panose="05000000000000000000" pitchFamily="2" charset="2"/>
              <a:buChar char="§"/>
            </a:pPr>
            <a:r>
              <a:rPr lang="en-US" dirty="0">
                <a:solidFill>
                  <a:schemeClr val="bg1"/>
                </a:solidFill>
              </a:rPr>
              <a:t>Rebuild the same code on multiple architectures</a:t>
            </a:r>
          </a:p>
          <a:p>
            <a:pPr marL="285750" indent="-285750">
              <a:lnSpc>
                <a:spcPct val="90000"/>
              </a:lnSpc>
              <a:spcBef>
                <a:spcPts val="0"/>
              </a:spcBef>
              <a:spcAft>
                <a:spcPts val="600"/>
              </a:spcAft>
              <a:buFont typeface="Wingdings" panose="05000000000000000000" pitchFamily="2" charset="2"/>
              <a:buChar char="§"/>
            </a:pPr>
            <a:r>
              <a:rPr lang="en-US" dirty="0">
                <a:solidFill>
                  <a:schemeClr val="bg1"/>
                </a:solidFill>
              </a:rPr>
              <a:t>Compiler determines how to parallelize for the desired machine</a:t>
            </a:r>
          </a:p>
          <a:p>
            <a:pPr marL="285750" indent="-285750">
              <a:lnSpc>
                <a:spcPct val="90000"/>
              </a:lnSpc>
              <a:spcBef>
                <a:spcPts val="0"/>
              </a:spcBef>
              <a:spcAft>
                <a:spcPts val="600"/>
              </a:spcAft>
              <a:buFont typeface="Wingdings" panose="05000000000000000000" pitchFamily="2" charset="2"/>
              <a:buChar char="§"/>
            </a:pPr>
            <a:r>
              <a:rPr lang="en-US" dirty="0">
                <a:solidFill>
                  <a:schemeClr val="bg1"/>
                </a:solidFill>
              </a:rPr>
              <a:t>Sequential code is maintained</a:t>
            </a:r>
          </a:p>
        </p:txBody>
      </p:sp>
      <p:sp>
        <p:nvSpPr>
          <p:cNvPr id="19" name="Rectangle 18">
            <a:extLst>
              <a:ext uri="{FF2B5EF4-FFF2-40B4-BE49-F238E27FC236}">
                <a16:creationId xmlns:a16="http://schemas.microsoft.com/office/drawing/2014/main" id="{89D701E8-80CF-440F-853E-34F6FDDB3C99}"/>
              </a:ext>
            </a:extLst>
          </p:cNvPr>
          <p:cNvSpPr/>
          <p:nvPr/>
        </p:nvSpPr>
        <p:spPr>
          <a:xfrm>
            <a:off x="774909" y="2417956"/>
            <a:ext cx="2265547" cy="3323987"/>
          </a:xfrm>
          <a:prstGeom prst="rect">
            <a:avLst/>
          </a:prstGeom>
        </p:spPr>
        <p:txBody>
          <a:bodyPr wrap="square">
            <a:spAutoFit/>
          </a:bodyPr>
          <a:lstStyle/>
          <a:p>
            <a:pPr algn="ctr">
              <a:lnSpc>
                <a:spcPct val="150000"/>
              </a:lnSpc>
            </a:pPr>
            <a:r>
              <a:rPr lang="en-US" sz="2000" dirty="0">
                <a:solidFill>
                  <a:schemeClr val="bg1"/>
                </a:solidFill>
                <a:latin typeface="Trebuchet MS" charset="0"/>
                <a:ea typeface="Trebuchet MS" charset="0"/>
                <a:cs typeface="Trebuchet MS" charset="0"/>
              </a:rPr>
              <a:t>POWER</a:t>
            </a:r>
          </a:p>
          <a:p>
            <a:pPr algn="ctr">
              <a:lnSpc>
                <a:spcPct val="150000"/>
              </a:lnSpc>
            </a:pPr>
            <a:r>
              <a:rPr lang="en-US" sz="2000" dirty="0">
                <a:solidFill>
                  <a:schemeClr val="bg1"/>
                </a:solidFill>
                <a:latin typeface="Trebuchet MS" charset="0"/>
                <a:ea typeface="Trebuchet MS" charset="0"/>
                <a:cs typeface="Trebuchet MS" charset="0"/>
              </a:rPr>
              <a:t>Sunway</a:t>
            </a:r>
          </a:p>
          <a:p>
            <a:pPr algn="ctr">
              <a:lnSpc>
                <a:spcPct val="150000"/>
              </a:lnSpc>
            </a:pPr>
            <a:r>
              <a:rPr lang="en-US" sz="2000" dirty="0">
                <a:solidFill>
                  <a:schemeClr val="bg1"/>
                </a:solidFill>
                <a:latin typeface="Trebuchet MS" charset="0"/>
                <a:ea typeface="Trebuchet MS" charset="0"/>
                <a:cs typeface="Trebuchet MS" charset="0"/>
              </a:rPr>
              <a:t>x86 CPU</a:t>
            </a:r>
          </a:p>
          <a:p>
            <a:pPr algn="ctr">
              <a:lnSpc>
                <a:spcPct val="150000"/>
              </a:lnSpc>
            </a:pPr>
            <a:r>
              <a:rPr lang="en-US" sz="2000" dirty="0">
                <a:solidFill>
                  <a:schemeClr val="bg1"/>
                </a:solidFill>
                <a:latin typeface="Trebuchet MS" charset="0"/>
                <a:ea typeface="Trebuchet MS" charset="0"/>
                <a:cs typeface="Trebuchet MS" charset="0"/>
              </a:rPr>
              <a:t>AMD GPU</a:t>
            </a:r>
          </a:p>
          <a:p>
            <a:pPr algn="ctr">
              <a:lnSpc>
                <a:spcPct val="150000"/>
              </a:lnSpc>
            </a:pPr>
            <a:r>
              <a:rPr lang="en-US" sz="2000" dirty="0">
                <a:solidFill>
                  <a:schemeClr val="bg1"/>
                </a:solidFill>
                <a:latin typeface="Trebuchet MS" charset="0"/>
                <a:ea typeface="Trebuchet MS" charset="0"/>
                <a:cs typeface="Trebuchet MS" charset="0"/>
              </a:rPr>
              <a:t>NVIDIA GPU</a:t>
            </a:r>
          </a:p>
          <a:p>
            <a:pPr algn="ctr">
              <a:lnSpc>
                <a:spcPct val="150000"/>
              </a:lnSpc>
            </a:pPr>
            <a:r>
              <a:rPr lang="en-US" sz="2000" dirty="0">
                <a:solidFill>
                  <a:schemeClr val="bg1"/>
                </a:solidFill>
                <a:latin typeface="Trebuchet MS" charset="0"/>
                <a:ea typeface="Trebuchet MS" charset="0"/>
                <a:cs typeface="Trebuchet MS" charset="0"/>
              </a:rPr>
              <a:t>PEZY-SC</a:t>
            </a:r>
          </a:p>
          <a:p>
            <a:pPr algn="ctr">
              <a:lnSpc>
                <a:spcPct val="150000"/>
              </a:lnSpc>
            </a:pPr>
            <a:endParaRPr lang="en-US" sz="2000" dirty="0">
              <a:solidFill>
                <a:schemeClr val="bg1"/>
              </a:solidFill>
              <a:latin typeface="Trebuchet MS" charset="0"/>
              <a:ea typeface="Trebuchet MS" charset="0"/>
              <a:cs typeface="Trebuchet MS" charset="0"/>
            </a:endParaRPr>
          </a:p>
        </p:txBody>
      </p:sp>
      <p:sp>
        <p:nvSpPr>
          <p:cNvPr id="3" name="TextBox 2">
            <a:extLst>
              <a:ext uri="{FF2B5EF4-FFF2-40B4-BE49-F238E27FC236}">
                <a16:creationId xmlns:a16="http://schemas.microsoft.com/office/drawing/2014/main" id="{28BA069D-2098-46FF-ABC2-942611F588AD}"/>
              </a:ext>
            </a:extLst>
          </p:cNvPr>
          <p:cNvSpPr txBox="1"/>
          <p:nvPr/>
        </p:nvSpPr>
        <p:spPr>
          <a:xfrm>
            <a:off x="744045" y="2054144"/>
            <a:ext cx="2467343"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Supported Platforms</a:t>
            </a:r>
          </a:p>
        </p:txBody>
      </p:sp>
      <p:sp>
        <p:nvSpPr>
          <p:cNvPr id="28" name="Rectangle 27">
            <a:extLst>
              <a:ext uri="{FF2B5EF4-FFF2-40B4-BE49-F238E27FC236}">
                <a16:creationId xmlns:a16="http://schemas.microsoft.com/office/drawing/2014/main" id="{04EF8885-B6CE-482A-8A76-3E765D9A019C}"/>
              </a:ext>
            </a:extLst>
          </p:cNvPr>
          <p:cNvSpPr/>
          <p:nvPr/>
        </p:nvSpPr>
        <p:spPr>
          <a:xfrm>
            <a:off x="7397589" y="3345176"/>
            <a:ext cx="2968601" cy="20306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FFFFFF"/>
              </a:solidFill>
            </a:endParaRPr>
          </a:p>
        </p:txBody>
      </p:sp>
      <p:sp>
        <p:nvSpPr>
          <p:cNvPr id="9" name="TextBox 8">
            <a:extLst>
              <a:ext uri="{FF2B5EF4-FFF2-40B4-BE49-F238E27FC236}">
                <a16:creationId xmlns:a16="http://schemas.microsoft.com/office/drawing/2014/main" id="{480B3447-9525-4124-AF83-85452AFCAF86}"/>
              </a:ext>
            </a:extLst>
          </p:cNvPr>
          <p:cNvSpPr txBox="1"/>
          <p:nvPr/>
        </p:nvSpPr>
        <p:spPr>
          <a:xfrm>
            <a:off x="7382119" y="3345176"/>
            <a:ext cx="2999539" cy="183742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defTabSz="228600">
              <a:lnSpc>
                <a:spcPct val="90000"/>
              </a:lnSpc>
            </a:pPr>
            <a:r>
              <a:rPr lang="en-US" sz="1400" dirty="0" err="1">
                <a:solidFill>
                  <a:srgbClr val="AB69FF"/>
                </a:solidFill>
                <a:latin typeface="Consolas" panose="020B0609020204030204" pitchFamily="49" charset="0"/>
                <a:cs typeface="Courier New" panose="02070309020205020404" pitchFamily="49" charset="0"/>
              </a:rPr>
              <a:t>int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main(){</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rgbClr val="1B12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B69FF"/>
                </a:solidFill>
                <a:latin typeface="Consolas" panose="020B0609020204030204" pitchFamily="49" charset="0"/>
                <a:cs typeface="Courier New" panose="02070309020205020404" pitchFamily="49" charset="0"/>
              </a:rPr>
              <a:t>int</a:t>
            </a:r>
            <a:r>
              <a:rPr lang="en-US" sz="1400" dirty="0">
                <a:solidFill>
                  <a:srgbClr val="40A459"/>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4550AF"/>
                </a:solidFill>
                <a:latin typeface="Consolas" panose="020B0609020204030204" pitchFamily="49" charset="0"/>
                <a:cs typeface="Courier New" panose="02070309020205020404" pitchFamily="49" charset="0"/>
              </a:rPr>
              <a: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rgbClr val="FFA04F"/>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&lt;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N;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rgbClr val="4550AF"/>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&lt; loop code &gt;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33" name="TextBox 32">
            <a:extLst>
              <a:ext uri="{FF2B5EF4-FFF2-40B4-BE49-F238E27FC236}">
                <a16:creationId xmlns:a16="http://schemas.microsoft.com/office/drawing/2014/main" id="{89296EF4-7D7D-4705-9D48-0E66B3D15020}"/>
              </a:ext>
            </a:extLst>
          </p:cNvPr>
          <p:cNvSpPr txBox="1"/>
          <p:nvPr/>
        </p:nvSpPr>
        <p:spPr>
          <a:xfrm>
            <a:off x="7382118" y="3345176"/>
            <a:ext cx="2999539" cy="183742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defTabSz="228600">
              <a:lnSpc>
                <a:spcPct val="90000"/>
              </a:lnSpc>
            </a:pPr>
            <a:r>
              <a:rPr lang="en-US" sz="1400" dirty="0" err="1">
                <a:solidFill>
                  <a:srgbClr val="AB69FF"/>
                </a:solidFill>
                <a:latin typeface="Consolas" panose="020B0609020204030204" pitchFamily="49" charset="0"/>
                <a:cs typeface="Courier New" panose="02070309020205020404" pitchFamily="49" charset="0"/>
              </a:rPr>
              <a:t>int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main(){</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b="1" dirty="0">
                <a:solidFill>
                  <a:schemeClr val="tx2"/>
                </a:solidFill>
                <a:latin typeface="Consolas" panose="020B0609020204030204" pitchFamily="49" charset="0"/>
                <a:ea typeface="Lucida Console" charset="0"/>
                <a:cs typeface="Lucida Console" charset="0"/>
              </a:rPr>
              <a:t>	#pragma </a:t>
            </a:r>
            <a:r>
              <a:rPr lang="en-US" sz="1400" b="1" dirty="0" err="1">
                <a:solidFill>
                  <a:schemeClr val="tx2"/>
                </a:solidFill>
                <a:latin typeface="Consolas" panose="020B0609020204030204" pitchFamily="49" charset="0"/>
                <a:ea typeface="Lucida Console" charset="0"/>
                <a:cs typeface="Lucida Console" charset="0"/>
              </a:rPr>
              <a:t>acc</a:t>
            </a:r>
            <a:r>
              <a:rPr lang="en-US" sz="1400" b="1" dirty="0">
                <a:solidFill>
                  <a:schemeClr val="tx2"/>
                </a:solidFill>
                <a:latin typeface="Consolas" panose="020B0609020204030204" pitchFamily="49" charset="0"/>
                <a:ea typeface="Lucida Console" charset="0"/>
                <a:cs typeface="Lucida Console" charset="0"/>
              </a:rPr>
              <a:t> parallel loop</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rgbClr val="1B12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B69FF"/>
                </a:solidFill>
                <a:latin typeface="Consolas" panose="020B0609020204030204" pitchFamily="49" charset="0"/>
                <a:cs typeface="Courier New" panose="02070309020205020404" pitchFamily="49" charset="0"/>
              </a:rPr>
              <a:t>int</a:t>
            </a:r>
            <a:r>
              <a:rPr lang="en-US" sz="1400" dirty="0">
                <a:solidFill>
                  <a:srgbClr val="40A459"/>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4550AF"/>
                </a:solidFill>
                <a:latin typeface="Consolas" panose="020B0609020204030204" pitchFamily="49" charset="0"/>
                <a:cs typeface="Courier New" panose="02070309020205020404" pitchFamily="49" charset="0"/>
              </a:rPr>
              <a: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rgbClr val="FFA04F"/>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&lt;</a:t>
            </a: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N;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rgbClr val="4550AF"/>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rgbClr val="40A459"/>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&lt; loop code &gt;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35" name="Freeform: Shape 34">
            <a:extLst>
              <a:ext uri="{FF2B5EF4-FFF2-40B4-BE49-F238E27FC236}">
                <a16:creationId xmlns:a16="http://schemas.microsoft.com/office/drawing/2014/main" id="{21046E4B-8EBA-4687-B207-C6150FFF5C6E}"/>
              </a:ext>
            </a:extLst>
          </p:cNvPr>
          <p:cNvSpPr/>
          <p:nvPr/>
        </p:nvSpPr>
        <p:spPr>
          <a:xfrm>
            <a:off x="7140389" y="3091366"/>
            <a:ext cx="3508022" cy="2579769"/>
          </a:xfrm>
          <a:custGeom>
            <a:avLst/>
            <a:gdLst>
              <a:gd name="connsiteX0" fmla="*/ 0 w 3508022"/>
              <a:gd name="connsiteY0" fmla="*/ 0 h 2579769"/>
              <a:gd name="connsiteX1" fmla="*/ 3508022 w 3508022"/>
              <a:gd name="connsiteY1" fmla="*/ 0 h 2579769"/>
              <a:gd name="connsiteX2" fmla="*/ 3508022 w 3508022"/>
              <a:gd name="connsiteY2" fmla="*/ 2579769 h 2579769"/>
              <a:gd name="connsiteX3" fmla="*/ 0 w 3508022"/>
              <a:gd name="connsiteY3" fmla="*/ 2579769 h 2579769"/>
              <a:gd name="connsiteX4" fmla="*/ 0 w 3508022"/>
              <a:gd name="connsiteY4" fmla="*/ 0 h 2579769"/>
              <a:gd name="connsiteX5" fmla="*/ 272667 w 3508022"/>
              <a:gd name="connsiteY5" fmla="*/ 253810 h 2579769"/>
              <a:gd name="connsiteX6" fmla="*/ 272667 w 3508022"/>
              <a:gd name="connsiteY6" fmla="*/ 2284494 h 2579769"/>
              <a:gd name="connsiteX7" fmla="*/ 3241268 w 3508022"/>
              <a:gd name="connsiteY7" fmla="*/ 2284494 h 2579769"/>
              <a:gd name="connsiteX8" fmla="*/ 3241268 w 3508022"/>
              <a:gd name="connsiteY8" fmla="*/ 253810 h 2579769"/>
              <a:gd name="connsiteX9" fmla="*/ 272667 w 3508022"/>
              <a:gd name="connsiteY9" fmla="*/ 253810 h 2579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08022" h="2579769">
                <a:moveTo>
                  <a:pt x="0" y="0"/>
                </a:moveTo>
                <a:lnTo>
                  <a:pt x="3508022" y="0"/>
                </a:lnTo>
                <a:lnTo>
                  <a:pt x="3508022" y="2579769"/>
                </a:lnTo>
                <a:lnTo>
                  <a:pt x="0" y="2579769"/>
                </a:lnTo>
                <a:lnTo>
                  <a:pt x="0" y="0"/>
                </a:lnTo>
                <a:close/>
                <a:moveTo>
                  <a:pt x="272667" y="253810"/>
                </a:moveTo>
                <a:lnTo>
                  <a:pt x="272667" y="2284494"/>
                </a:lnTo>
                <a:lnTo>
                  <a:pt x="3241268" y="2284494"/>
                </a:lnTo>
                <a:lnTo>
                  <a:pt x="3241268" y="253810"/>
                </a:lnTo>
                <a:lnTo>
                  <a:pt x="272667" y="253810"/>
                </a:lnTo>
                <a:close/>
              </a:path>
            </a:pathLst>
          </a:cu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100" dirty="0">
              <a:solidFill>
                <a:srgbClr val="FFFFFF"/>
              </a:solidFill>
            </a:endParaRPr>
          </a:p>
        </p:txBody>
      </p:sp>
      <p:sp>
        <p:nvSpPr>
          <p:cNvPr id="37" name="TextBox 36">
            <a:extLst>
              <a:ext uri="{FF2B5EF4-FFF2-40B4-BE49-F238E27FC236}">
                <a16:creationId xmlns:a16="http://schemas.microsoft.com/office/drawing/2014/main" id="{76BB51D9-0BDE-4D8B-B55E-D81487861736}"/>
              </a:ext>
            </a:extLst>
          </p:cNvPr>
          <p:cNvSpPr txBox="1"/>
          <p:nvPr/>
        </p:nvSpPr>
        <p:spPr>
          <a:xfrm>
            <a:off x="6824903" y="1872983"/>
            <a:ext cx="4147897"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 compiler can </a:t>
            </a:r>
            <a:r>
              <a:rPr lang="en-US" b="1" dirty="0">
                <a:solidFill>
                  <a:srgbClr val="0C4E9B"/>
                </a:solidFill>
              </a:rPr>
              <a:t>ignore</a:t>
            </a:r>
            <a:r>
              <a:rPr lang="en-US" b="1" dirty="0">
                <a:solidFill>
                  <a:schemeClr val="bg1"/>
                </a:solidFill>
              </a:rPr>
              <a:t> </a:t>
            </a:r>
            <a:r>
              <a:rPr lang="en-US" dirty="0">
                <a:solidFill>
                  <a:schemeClr val="bg1"/>
                </a:solidFill>
              </a:rPr>
              <a:t>your OpenACC code additions, so the same code can be used for </a:t>
            </a:r>
            <a:r>
              <a:rPr lang="en-US" b="1" dirty="0">
                <a:solidFill>
                  <a:schemeClr val="tx2"/>
                </a:solidFill>
              </a:rPr>
              <a:t>parallel</a:t>
            </a:r>
            <a:r>
              <a:rPr lang="en-US" dirty="0">
                <a:solidFill>
                  <a:schemeClr val="bg1"/>
                </a:solidFill>
              </a:rPr>
              <a:t> or </a:t>
            </a:r>
            <a:r>
              <a:rPr lang="en-US" b="1" dirty="0">
                <a:solidFill>
                  <a:schemeClr val="tx2"/>
                </a:solidFill>
              </a:rPr>
              <a:t>sequential</a:t>
            </a:r>
            <a:r>
              <a:rPr lang="en-US" dirty="0">
                <a:solidFill>
                  <a:schemeClr val="bg1"/>
                </a:solidFill>
              </a:rPr>
              <a:t> execution.</a:t>
            </a:r>
            <a:endParaRPr lang="en-US" b="1" dirty="0">
              <a:solidFill>
                <a:srgbClr val="0C4E9B"/>
              </a:solidFill>
            </a:endParaRPr>
          </a:p>
        </p:txBody>
      </p:sp>
    </p:spTree>
    <p:extLst>
      <p:ext uri="{BB962C8B-B14F-4D97-AF65-F5344CB8AC3E}">
        <p14:creationId xmlns:p14="http://schemas.microsoft.com/office/powerpoint/2010/main" val="31868454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Top Corners Snipped 10">
            <a:extLst>
              <a:ext uri="{FF2B5EF4-FFF2-40B4-BE49-F238E27FC236}">
                <a16:creationId xmlns:a16="http://schemas.microsoft.com/office/drawing/2014/main" id="{6BCA4539-89E3-406A-A228-AD04D35BD7AD}"/>
              </a:ext>
            </a:extLst>
          </p:cNvPr>
          <p:cNvSpPr/>
          <p:nvPr/>
        </p:nvSpPr>
        <p:spPr>
          <a:xfrm>
            <a:off x="7571443" y="1989334"/>
            <a:ext cx="2824302" cy="419100"/>
          </a:xfrm>
          <a:prstGeom prst="snip2SameRect">
            <a:avLst>
              <a:gd name="adj1" fmla="val 22349"/>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Low Learning Curve</a:t>
            </a:r>
          </a:p>
        </p:txBody>
      </p:sp>
      <p:sp>
        <p:nvSpPr>
          <p:cNvPr id="2" name="Title 1">
            <a:extLst>
              <a:ext uri="{FF2B5EF4-FFF2-40B4-BE49-F238E27FC236}">
                <a16:creationId xmlns:a16="http://schemas.microsoft.com/office/drawing/2014/main" id="{B4E12E8A-251E-421E-8AA2-37F389653349}"/>
              </a:ext>
            </a:extLst>
          </p:cNvPr>
          <p:cNvSpPr>
            <a:spLocks noGrp="1"/>
          </p:cNvSpPr>
          <p:nvPr>
            <p:ph type="title"/>
          </p:nvPr>
        </p:nvSpPr>
        <p:spPr/>
        <p:txBody>
          <a:bodyPr/>
          <a:lstStyle/>
          <a:p>
            <a:r>
              <a:rPr lang="en-US" dirty="0" err="1"/>
              <a:t>openacc</a:t>
            </a:r>
            <a:endParaRPr lang="en-US" dirty="0"/>
          </a:p>
        </p:txBody>
      </p:sp>
      <p:sp>
        <p:nvSpPr>
          <p:cNvPr id="7" name="Rectangle: Rounded Corners 6">
            <a:extLst>
              <a:ext uri="{FF2B5EF4-FFF2-40B4-BE49-F238E27FC236}">
                <a16:creationId xmlns:a16="http://schemas.microsoft.com/office/drawing/2014/main" id="{DEE1B480-73AB-4827-9EE4-357749013F36}"/>
              </a:ext>
            </a:extLst>
          </p:cNvPr>
          <p:cNvSpPr/>
          <p:nvPr/>
        </p:nvSpPr>
        <p:spPr>
          <a:xfrm>
            <a:off x="7571443" y="1992086"/>
            <a:ext cx="2824302" cy="3614057"/>
          </a:xfrm>
          <a:prstGeom prst="roundRect">
            <a:avLst>
              <a:gd name="adj" fmla="val 4719"/>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3B978F9E-4DDE-4701-BF9C-4C2126606BFE}"/>
              </a:ext>
            </a:extLst>
          </p:cNvPr>
          <p:cNvSpPr txBox="1"/>
          <p:nvPr/>
        </p:nvSpPr>
        <p:spPr>
          <a:xfrm>
            <a:off x="7571443" y="2656106"/>
            <a:ext cx="2824302" cy="281615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285750" indent="-285750">
              <a:lnSpc>
                <a:spcPct val="90000"/>
              </a:lnSpc>
              <a:spcAft>
                <a:spcPts val="600"/>
              </a:spcAft>
              <a:buFont typeface="Wingdings" panose="05000000000000000000" pitchFamily="2" charset="2"/>
              <a:buChar char="§"/>
            </a:pPr>
            <a:r>
              <a:rPr lang="en-US" dirty="0">
                <a:solidFill>
                  <a:schemeClr val="bg1"/>
                </a:solidFill>
              </a:rPr>
              <a:t>OpenACC is meant to be easy to use, and easy to learn</a:t>
            </a:r>
          </a:p>
          <a:p>
            <a:pPr marL="285750" indent="-285750">
              <a:lnSpc>
                <a:spcPct val="90000"/>
              </a:lnSpc>
              <a:spcAft>
                <a:spcPts val="600"/>
              </a:spcAft>
              <a:buFont typeface="Wingdings" panose="05000000000000000000" pitchFamily="2" charset="2"/>
              <a:buChar char="§"/>
            </a:pPr>
            <a:r>
              <a:rPr lang="en-US" dirty="0">
                <a:solidFill>
                  <a:schemeClr val="bg1"/>
                </a:solidFill>
              </a:rPr>
              <a:t>Programmer remains in familiar C, C++, or Fortran</a:t>
            </a:r>
          </a:p>
          <a:p>
            <a:pPr marL="285750" indent="-285750">
              <a:lnSpc>
                <a:spcPct val="90000"/>
              </a:lnSpc>
              <a:spcAft>
                <a:spcPts val="600"/>
              </a:spcAft>
              <a:buFont typeface="Wingdings" panose="05000000000000000000" pitchFamily="2" charset="2"/>
              <a:buChar char="§"/>
            </a:pPr>
            <a:r>
              <a:rPr lang="en-US" dirty="0">
                <a:solidFill>
                  <a:schemeClr val="bg1"/>
                </a:solidFill>
              </a:rPr>
              <a:t>No reason to learn low-level details of the hardware.</a:t>
            </a:r>
          </a:p>
          <a:p>
            <a:pPr marL="285750" indent="-285750">
              <a:lnSpc>
                <a:spcPct val="90000"/>
              </a:lnSpc>
              <a:buFont typeface="Wingdings" panose="05000000000000000000" pitchFamily="2" charset="2"/>
              <a:buChar char="§"/>
            </a:pPr>
            <a:endParaRPr lang="en-US" dirty="0">
              <a:solidFill>
                <a:schemeClr val="bg1"/>
              </a:solidFill>
            </a:endParaRPr>
          </a:p>
        </p:txBody>
      </p:sp>
      <p:sp>
        <p:nvSpPr>
          <p:cNvPr id="16" name="TextBox 15">
            <a:extLst>
              <a:ext uri="{FF2B5EF4-FFF2-40B4-BE49-F238E27FC236}">
                <a16:creationId xmlns:a16="http://schemas.microsoft.com/office/drawing/2014/main" id="{C4FFFB84-D1D8-4EC8-8546-75DB04AA3B85}"/>
              </a:ext>
            </a:extLst>
          </p:cNvPr>
          <p:cNvSpPr txBox="1"/>
          <p:nvPr/>
        </p:nvSpPr>
        <p:spPr>
          <a:xfrm>
            <a:off x="577804" y="3345661"/>
            <a:ext cx="2710193" cy="2308324"/>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dirty="0" err="1">
                <a:solidFill>
                  <a:schemeClr val="bg1"/>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main(){</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109728">
              <a:lnSpc>
                <a:spcPct val="90000"/>
              </a:lnSpc>
            </a:pPr>
            <a:r>
              <a:rPr lang="en-US" sz="1600" dirty="0">
                <a:solidFill>
                  <a:schemeClr val="bg1"/>
                </a:solidFill>
                <a:latin typeface="Consolas" panose="020B0609020204030204" pitchFamily="49" charset="0"/>
                <a:cs typeface="Courier New" panose="02070309020205020404" pitchFamily="49" charset="0"/>
              </a:rPr>
              <a:t>	&lt;sequential code&gt;</a:t>
            </a:r>
          </a:p>
          <a:p>
            <a:pPr defTabSz="109728">
              <a:lnSpc>
                <a:spcPct val="90000"/>
              </a:lnSpc>
            </a:pPr>
            <a:endParaRPr lang="en-US" sz="1600" dirty="0">
              <a:solidFill>
                <a:srgbClr val="8E4000"/>
              </a:solidFill>
              <a:latin typeface="Consolas" panose="020B0609020204030204" pitchFamily="49" charset="0"/>
              <a:cs typeface="Courier New" panose="02070309020205020404" pitchFamily="49" charset="0"/>
            </a:endParaRPr>
          </a:p>
          <a:p>
            <a:pPr defTabSz="109728">
              <a:lnSpc>
                <a:spcPct val="90000"/>
              </a:lnSpc>
            </a:pPr>
            <a:r>
              <a:rPr lang="en-US" sz="1600" dirty="0">
                <a:solidFill>
                  <a:srgbClr val="8E4000"/>
                </a:solidFill>
                <a:latin typeface="Consolas" panose="020B0609020204030204" pitchFamily="49" charset="0"/>
                <a:cs typeface="Courier New" panose="02070309020205020404" pitchFamily="49" charset="0"/>
              </a:rPr>
              <a:t>	#pragma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kernels</a:t>
            </a:r>
          </a:p>
          <a:p>
            <a:pPr defTabSz="109728">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109728">
              <a:lnSpc>
                <a:spcPct val="90000"/>
              </a:lnSpc>
            </a:pPr>
            <a:r>
              <a:rPr lang="en-US" sz="1600" dirty="0">
                <a:solidFill>
                  <a:schemeClr val="bg1"/>
                </a:solidFill>
                <a:latin typeface="Consolas" panose="020B0609020204030204" pitchFamily="49" charset="0"/>
                <a:cs typeface="Courier New" panose="02070309020205020404" pitchFamily="49" charset="0"/>
              </a:rPr>
              <a:t>		&lt;parallel code&gt;</a:t>
            </a:r>
          </a:p>
          <a:p>
            <a:pPr defTabSz="109728">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109728">
              <a:lnSpc>
                <a:spcPct val="90000"/>
              </a:lnSpc>
            </a:pPr>
            <a:endParaRPr lang="en-US" sz="1600" dirty="0">
              <a:solidFill>
                <a:srgbClr val="8E4000"/>
              </a:solidFill>
              <a:latin typeface="Consolas" panose="020B0609020204030204" pitchFamily="49" charset="0"/>
              <a:cs typeface="Courier New" panose="02070309020205020404" pitchFamily="49" charset="0"/>
            </a:endParaRPr>
          </a:p>
          <a:p>
            <a:pPr defTabSz="109728">
              <a:lnSpc>
                <a:spcPct val="90000"/>
              </a:lnSpc>
            </a:pPr>
            <a:r>
              <a:rPr lang="en-US" sz="1600" dirty="0">
                <a:solidFill>
                  <a:schemeClr val="bg1"/>
                </a:solidFill>
                <a:latin typeface="Consolas" panose="020B0609020204030204" pitchFamily="49" charset="0"/>
                <a:cs typeface="Courier New" panose="02070309020205020404" pitchFamily="49" charset="0"/>
              </a:rPr>
              <a:t>}</a:t>
            </a:r>
          </a:p>
        </p:txBody>
      </p:sp>
      <p:grpSp>
        <p:nvGrpSpPr>
          <p:cNvPr id="17" name="Group 16">
            <a:extLst>
              <a:ext uri="{FF2B5EF4-FFF2-40B4-BE49-F238E27FC236}">
                <a16:creationId xmlns:a16="http://schemas.microsoft.com/office/drawing/2014/main" id="{2979C9AD-193E-4F83-8525-71D036A49B8B}"/>
              </a:ext>
            </a:extLst>
          </p:cNvPr>
          <p:cNvGrpSpPr/>
          <p:nvPr/>
        </p:nvGrpSpPr>
        <p:grpSpPr>
          <a:xfrm rot="5400000">
            <a:off x="944572" y="1718207"/>
            <a:ext cx="814388" cy="979896"/>
            <a:chOff x="6214891" y="3115992"/>
            <a:chExt cx="814388" cy="979896"/>
          </a:xfrm>
        </p:grpSpPr>
        <p:pic>
          <p:nvPicPr>
            <p:cNvPr id="18" name="Picture 17" descr="thinner_intel_chip.png">
              <a:extLst>
                <a:ext uri="{FF2B5EF4-FFF2-40B4-BE49-F238E27FC236}">
                  <a16:creationId xmlns:a16="http://schemas.microsoft.com/office/drawing/2014/main" id="{4C4C9F20-267B-453B-8E25-C267D600BA45}"/>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a:off x="6214891" y="3115992"/>
              <a:ext cx="814388" cy="979896"/>
            </a:xfrm>
            <a:prstGeom prst="rect">
              <a:avLst/>
            </a:prstGeom>
            <a:noFill/>
            <a:ln w="9525">
              <a:noFill/>
              <a:miter lim="800000"/>
              <a:headEnd/>
              <a:tailEnd/>
            </a:ln>
          </p:spPr>
        </p:pic>
        <p:grpSp>
          <p:nvGrpSpPr>
            <p:cNvPr id="19" name="Group 18">
              <a:extLst>
                <a:ext uri="{FF2B5EF4-FFF2-40B4-BE49-F238E27FC236}">
                  <a16:creationId xmlns:a16="http://schemas.microsoft.com/office/drawing/2014/main" id="{B8262D67-FF7A-4264-AF32-B513F017DB67}"/>
                </a:ext>
              </a:extLst>
            </p:cNvPr>
            <p:cNvGrpSpPr/>
            <p:nvPr/>
          </p:nvGrpSpPr>
          <p:grpSpPr>
            <a:xfrm>
              <a:off x="6336800" y="3234934"/>
              <a:ext cx="552730" cy="741364"/>
              <a:chOff x="588414" y="2693311"/>
              <a:chExt cx="552730" cy="741364"/>
            </a:xfrm>
          </p:grpSpPr>
          <p:sp>
            <p:nvSpPr>
              <p:cNvPr id="20" name="Rounded Rectangle 8">
                <a:extLst>
                  <a:ext uri="{FF2B5EF4-FFF2-40B4-BE49-F238E27FC236}">
                    <a16:creationId xmlns:a16="http://schemas.microsoft.com/office/drawing/2014/main" id="{089E36A8-DF6C-49E4-9142-416AAE375B57}"/>
                  </a:ext>
                </a:extLst>
              </p:cNvPr>
              <p:cNvSpPr/>
              <p:nvPr/>
            </p:nvSpPr>
            <p:spPr bwMode="auto">
              <a:xfrm rot="5400000">
                <a:off x="915485"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1" name="Rounded Rectangle 9">
                <a:extLst>
                  <a:ext uri="{FF2B5EF4-FFF2-40B4-BE49-F238E27FC236}">
                    <a16:creationId xmlns:a16="http://schemas.microsoft.com/office/drawing/2014/main" id="{A8CEE93C-A552-40A3-8E4D-19D4BD683F4B}"/>
                  </a:ext>
                </a:extLst>
              </p:cNvPr>
              <p:cNvSpPr/>
              <p:nvPr/>
            </p:nvSpPr>
            <p:spPr bwMode="auto">
              <a:xfrm rot="5400000">
                <a:off x="915485"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2" name="Rounded Rectangle 10">
                <a:extLst>
                  <a:ext uri="{FF2B5EF4-FFF2-40B4-BE49-F238E27FC236}">
                    <a16:creationId xmlns:a16="http://schemas.microsoft.com/office/drawing/2014/main" id="{743A40B6-D2F0-4A6B-9F67-FB93B1984FCC}"/>
                  </a:ext>
                </a:extLst>
              </p:cNvPr>
              <p:cNvSpPr/>
              <p:nvPr/>
            </p:nvSpPr>
            <p:spPr bwMode="auto">
              <a:xfrm rot="5400000">
                <a:off x="605591"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3" name="Rounded Rectangle 11">
                <a:extLst>
                  <a:ext uri="{FF2B5EF4-FFF2-40B4-BE49-F238E27FC236}">
                    <a16:creationId xmlns:a16="http://schemas.microsoft.com/office/drawing/2014/main" id="{DF25DFB3-F5AA-4C04-B0B5-B37B7DDBD66E}"/>
                  </a:ext>
                </a:extLst>
              </p:cNvPr>
              <p:cNvSpPr/>
              <p:nvPr/>
            </p:nvSpPr>
            <p:spPr bwMode="auto">
              <a:xfrm rot="5400000">
                <a:off x="915485"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4" name="Rounded Rectangle 12">
                <a:extLst>
                  <a:ext uri="{FF2B5EF4-FFF2-40B4-BE49-F238E27FC236}">
                    <a16:creationId xmlns:a16="http://schemas.microsoft.com/office/drawing/2014/main" id="{5F3F25BB-A193-4259-9CFF-958A148A51FE}"/>
                  </a:ext>
                </a:extLst>
              </p:cNvPr>
              <p:cNvSpPr/>
              <p:nvPr/>
            </p:nvSpPr>
            <p:spPr bwMode="auto">
              <a:xfrm rot="5400000">
                <a:off x="605591"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5" name="Rounded Rectangle 13">
                <a:extLst>
                  <a:ext uri="{FF2B5EF4-FFF2-40B4-BE49-F238E27FC236}">
                    <a16:creationId xmlns:a16="http://schemas.microsoft.com/office/drawing/2014/main" id="{9CEA6120-6FF2-4D89-B083-B008C59EB7EC}"/>
                  </a:ext>
                </a:extLst>
              </p:cNvPr>
              <p:cNvSpPr/>
              <p:nvPr/>
            </p:nvSpPr>
            <p:spPr bwMode="auto">
              <a:xfrm rot="5400000">
                <a:off x="605591"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grpSp>
      </p:grpSp>
      <p:grpSp>
        <p:nvGrpSpPr>
          <p:cNvPr id="26" name="Group 25">
            <a:extLst>
              <a:ext uri="{FF2B5EF4-FFF2-40B4-BE49-F238E27FC236}">
                <a16:creationId xmlns:a16="http://schemas.microsoft.com/office/drawing/2014/main" id="{725542A2-CE76-41E1-87E4-54BC7885C2E1}"/>
              </a:ext>
            </a:extLst>
          </p:cNvPr>
          <p:cNvGrpSpPr/>
          <p:nvPr/>
        </p:nvGrpSpPr>
        <p:grpSpPr>
          <a:xfrm rot="5400000">
            <a:off x="2454704" y="1765064"/>
            <a:ext cx="1401572" cy="1425527"/>
            <a:chOff x="2806412" y="1956388"/>
            <a:chExt cx="1854562" cy="1886259"/>
          </a:xfrm>
        </p:grpSpPr>
        <p:sp>
          <p:nvSpPr>
            <p:cNvPr id="27" name="Rounded Rectangle 213">
              <a:extLst>
                <a:ext uri="{FF2B5EF4-FFF2-40B4-BE49-F238E27FC236}">
                  <a16:creationId xmlns:a16="http://schemas.microsoft.com/office/drawing/2014/main" id="{2F350E1C-69DF-4167-88C0-B1006AFEFA6F}"/>
                </a:ext>
              </a:extLst>
            </p:cNvPr>
            <p:cNvSpPr/>
            <p:nvPr/>
          </p:nvSpPr>
          <p:spPr>
            <a:xfrm rot="5400000">
              <a:off x="2790563" y="1983853"/>
              <a:ext cx="1886259" cy="1831329"/>
            </a:xfrm>
            <a:prstGeom prst="roundRect">
              <a:avLst>
                <a:gd name="adj" fmla="val 3546"/>
              </a:avLst>
            </a:prstGeom>
            <a:solidFill>
              <a:schemeClr val="bg1"/>
            </a:solidFill>
            <a:ln w="73025">
              <a:noFill/>
            </a:ln>
            <a:scene3d>
              <a:camera prst="orthographicFront"/>
              <a:lightRig rig="threePt" dir="t"/>
            </a:scene3d>
            <a:sp3d>
              <a:bevelT w="1905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ffectLst>
                  <a:outerShdw blurRad="38100" dist="38100" dir="2700000" algn="tl">
                    <a:srgbClr val="000000">
                      <a:alpha val="43137"/>
                    </a:srgbClr>
                  </a:outerShdw>
                </a:effectLst>
              </a:endParaRPr>
            </a:p>
          </p:txBody>
        </p:sp>
        <p:sp>
          <p:nvSpPr>
            <p:cNvPr id="28" name="Rounded Rectangle 214">
              <a:extLst>
                <a:ext uri="{FF2B5EF4-FFF2-40B4-BE49-F238E27FC236}">
                  <a16:creationId xmlns:a16="http://schemas.microsoft.com/office/drawing/2014/main" id="{DF756913-D003-4123-A2AF-348D901F4ACB}"/>
                </a:ext>
              </a:extLst>
            </p:cNvPr>
            <p:cNvSpPr/>
            <p:nvPr/>
          </p:nvSpPr>
          <p:spPr>
            <a:xfrm rot="5400000">
              <a:off x="2790563" y="1972237"/>
              <a:ext cx="1886259" cy="1854562"/>
            </a:xfrm>
            <a:prstGeom prst="roundRect">
              <a:avLst>
                <a:gd name="adj" fmla="val 3546"/>
              </a:avLst>
            </a:prstGeom>
            <a:noFill/>
            <a:ln w="73025">
              <a:gradFill>
                <a:gsLst>
                  <a:gs pos="0">
                    <a:schemeClr val="tx1"/>
                  </a:gs>
                  <a:gs pos="50000">
                    <a:schemeClr val="bg2"/>
                  </a:gs>
                  <a:gs pos="100000">
                    <a:schemeClr val="tx1"/>
                  </a:gs>
                </a:gsLst>
                <a:lin ang="2700000" scaled="0"/>
              </a:gradFill>
            </a:ln>
            <a:scene3d>
              <a:camera prst="orthographicFront"/>
              <a:lightRig rig="threePt" dir="t"/>
            </a:scene3d>
            <a:sp3d>
              <a:bevelT w="1905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ffectLst>
                  <a:outerShdw blurRad="38100" dist="38100" dir="2700000" algn="tl">
                    <a:srgbClr val="000000">
                      <a:alpha val="43137"/>
                    </a:srgbClr>
                  </a:outerShdw>
                </a:effectLst>
              </a:endParaRPr>
            </a:p>
          </p:txBody>
        </p:sp>
        <p:grpSp>
          <p:nvGrpSpPr>
            <p:cNvPr id="29" name="Group 28">
              <a:extLst>
                <a:ext uri="{FF2B5EF4-FFF2-40B4-BE49-F238E27FC236}">
                  <a16:creationId xmlns:a16="http://schemas.microsoft.com/office/drawing/2014/main" id="{CEBCF808-EF3F-4747-BD56-4993FF8BC3B0}"/>
                </a:ext>
              </a:extLst>
            </p:cNvPr>
            <p:cNvGrpSpPr/>
            <p:nvPr/>
          </p:nvGrpSpPr>
          <p:grpSpPr>
            <a:xfrm>
              <a:off x="2898865" y="2015217"/>
              <a:ext cx="1669655" cy="1768602"/>
              <a:chOff x="2878540" y="2015516"/>
              <a:chExt cx="1669655" cy="1768602"/>
            </a:xfrm>
          </p:grpSpPr>
          <p:sp>
            <p:nvSpPr>
              <p:cNvPr id="30" name="Rounded Rectangle 216">
                <a:extLst>
                  <a:ext uri="{FF2B5EF4-FFF2-40B4-BE49-F238E27FC236}">
                    <a16:creationId xmlns:a16="http://schemas.microsoft.com/office/drawing/2014/main" id="{5E07D1DD-45BA-48AC-A44B-0D833E89D02A}"/>
                  </a:ext>
                </a:extLst>
              </p:cNvPr>
              <p:cNvSpPr/>
              <p:nvPr/>
            </p:nvSpPr>
            <p:spPr bwMode="auto">
              <a:xfrm rot="10800000">
                <a:off x="4453255"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1" name="Rounded Rectangle 217">
                <a:extLst>
                  <a:ext uri="{FF2B5EF4-FFF2-40B4-BE49-F238E27FC236}">
                    <a16:creationId xmlns:a16="http://schemas.microsoft.com/office/drawing/2014/main" id="{3D8DBA26-B306-4099-A294-C7BA079D2CE4}"/>
                  </a:ext>
                </a:extLst>
              </p:cNvPr>
              <p:cNvSpPr/>
              <p:nvPr/>
            </p:nvSpPr>
            <p:spPr bwMode="auto">
              <a:xfrm rot="10800000">
                <a:off x="4453254"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2" name="Rounded Rectangle 218">
                <a:extLst>
                  <a:ext uri="{FF2B5EF4-FFF2-40B4-BE49-F238E27FC236}">
                    <a16:creationId xmlns:a16="http://schemas.microsoft.com/office/drawing/2014/main" id="{A6B8C0EC-4D8C-4184-BBC1-824A8664DBB7}"/>
                  </a:ext>
                </a:extLst>
              </p:cNvPr>
              <p:cNvSpPr/>
              <p:nvPr/>
            </p:nvSpPr>
            <p:spPr bwMode="auto">
              <a:xfrm rot="10800000">
                <a:off x="4453254"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3" name="Rounded Rectangle 219">
                <a:extLst>
                  <a:ext uri="{FF2B5EF4-FFF2-40B4-BE49-F238E27FC236}">
                    <a16:creationId xmlns:a16="http://schemas.microsoft.com/office/drawing/2014/main" id="{3FAF4A86-5866-40A0-9CFA-473280BB3BA5}"/>
                  </a:ext>
                </a:extLst>
              </p:cNvPr>
              <p:cNvSpPr/>
              <p:nvPr/>
            </p:nvSpPr>
            <p:spPr bwMode="auto">
              <a:xfrm rot="10800000">
                <a:off x="4453254"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4" name="Rounded Rectangle 220">
                <a:extLst>
                  <a:ext uri="{FF2B5EF4-FFF2-40B4-BE49-F238E27FC236}">
                    <a16:creationId xmlns:a16="http://schemas.microsoft.com/office/drawing/2014/main" id="{77DAA16E-C31C-4B0E-8FE6-EF839F5A4D91}"/>
                  </a:ext>
                </a:extLst>
              </p:cNvPr>
              <p:cNvSpPr/>
              <p:nvPr/>
            </p:nvSpPr>
            <p:spPr bwMode="auto">
              <a:xfrm rot="10800000">
                <a:off x="4453254"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5" name="Rounded Rectangle 221">
                <a:extLst>
                  <a:ext uri="{FF2B5EF4-FFF2-40B4-BE49-F238E27FC236}">
                    <a16:creationId xmlns:a16="http://schemas.microsoft.com/office/drawing/2014/main" id="{6189E86C-8D7E-4692-B245-32346FA04C36}"/>
                  </a:ext>
                </a:extLst>
              </p:cNvPr>
              <p:cNvSpPr/>
              <p:nvPr/>
            </p:nvSpPr>
            <p:spPr bwMode="auto">
              <a:xfrm rot="10800000">
                <a:off x="4453254"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6" name="Rounded Rectangle 222">
                <a:extLst>
                  <a:ext uri="{FF2B5EF4-FFF2-40B4-BE49-F238E27FC236}">
                    <a16:creationId xmlns:a16="http://schemas.microsoft.com/office/drawing/2014/main" id="{C3E88122-60AD-41BA-A591-299E6F4F7243}"/>
                  </a:ext>
                </a:extLst>
              </p:cNvPr>
              <p:cNvSpPr/>
              <p:nvPr/>
            </p:nvSpPr>
            <p:spPr bwMode="auto">
              <a:xfrm rot="10800000">
                <a:off x="4453253"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7" name="Rounded Rectangle 223">
                <a:extLst>
                  <a:ext uri="{FF2B5EF4-FFF2-40B4-BE49-F238E27FC236}">
                    <a16:creationId xmlns:a16="http://schemas.microsoft.com/office/drawing/2014/main" id="{BF455459-B0ED-40E3-93D9-20A0B5A5172B}"/>
                  </a:ext>
                </a:extLst>
              </p:cNvPr>
              <p:cNvSpPr/>
              <p:nvPr/>
            </p:nvSpPr>
            <p:spPr bwMode="auto">
              <a:xfrm rot="10800000">
                <a:off x="4453253"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8" name="Rounded Rectangle 224">
                <a:extLst>
                  <a:ext uri="{FF2B5EF4-FFF2-40B4-BE49-F238E27FC236}">
                    <a16:creationId xmlns:a16="http://schemas.microsoft.com/office/drawing/2014/main" id="{874F87C4-B174-4C30-8B73-F8F31D902043}"/>
                  </a:ext>
                </a:extLst>
              </p:cNvPr>
              <p:cNvSpPr/>
              <p:nvPr/>
            </p:nvSpPr>
            <p:spPr bwMode="auto">
              <a:xfrm rot="10800000">
                <a:off x="4320458"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39" name="Rounded Rectangle 225">
                <a:extLst>
                  <a:ext uri="{FF2B5EF4-FFF2-40B4-BE49-F238E27FC236}">
                    <a16:creationId xmlns:a16="http://schemas.microsoft.com/office/drawing/2014/main" id="{69D05B25-BDF9-4AC2-9C38-A45C44E3C620}"/>
                  </a:ext>
                </a:extLst>
              </p:cNvPr>
              <p:cNvSpPr/>
              <p:nvPr/>
            </p:nvSpPr>
            <p:spPr bwMode="auto">
              <a:xfrm rot="10800000">
                <a:off x="4320457"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0" name="Rounded Rectangle 226">
                <a:extLst>
                  <a:ext uri="{FF2B5EF4-FFF2-40B4-BE49-F238E27FC236}">
                    <a16:creationId xmlns:a16="http://schemas.microsoft.com/office/drawing/2014/main" id="{3476FFCD-F9AA-49C2-B267-8B7304DFCFF1}"/>
                  </a:ext>
                </a:extLst>
              </p:cNvPr>
              <p:cNvSpPr/>
              <p:nvPr/>
            </p:nvSpPr>
            <p:spPr bwMode="auto">
              <a:xfrm rot="10800000">
                <a:off x="4320457"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1" name="Rounded Rectangle 227">
                <a:extLst>
                  <a:ext uri="{FF2B5EF4-FFF2-40B4-BE49-F238E27FC236}">
                    <a16:creationId xmlns:a16="http://schemas.microsoft.com/office/drawing/2014/main" id="{08D7FBBD-A1CC-48BA-B70B-4CCE7A1F2E32}"/>
                  </a:ext>
                </a:extLst>
              </p:cNvPr>
              <p:cNvSpPr/>
              <p:nvPr/>
            </p:nvSpPr>
            <p:spPr bwMode="auto">
              <a:xfrm rot="10800000">
                <a:off x="4320456"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2" name="Rounded Rectangle 228">
                <a:extLst>
                  <a:ext uri="{FF2B5EF4-FFF2-40B4-BE49-F238E27FC236}">
                    <a16:creationId xmlns:a16="http://schemas.microsoft.com/office/drawing/2014/main" id="{44C78BE0-9BBE-4027-B07D-F32903D03A94}"/>
                  </a:ext>
                </a:extLst>
              </p:cNvPr>
              <p:cNvSpPr/>
              <p:nvPr/>
            </p:nvSpPr>
            <p:spPr bwMode="auto">
              <a:xfrm rot="10800000">
                <a:off x="4320456"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3" name="Rounded Rectangle 229">
                <a:extLst>
                  <a:ext uri="{FF2B5EF4-FFF2-40B4-BE49-F238E27FC236}">
                    <a16:creationId xmlns:a16="http://schemas.microsoft.com/office/drawing/2014/main" id="{DD849AA6-895E-4791-8161-114BB6378BCC}"/>
                  </a:ext>
                </a:extLst>
              </p:cNvPr>
              <p:cNvSpPr/>
              <p:nvPr/>
            </p:nvSpPr>
            <p:spPr bwMode="auto">
              <a:xfrm rot="10800000">
                <a:off x="4320456"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4" name="Rounded Rectangle 230">
                <a:extLst>
                  <a:ext uri="{FF2B5EF4-FFF2-40B4-BE49-F238E27FC236}">
                    <a16:creationId xmlns:a16="http://schemas.microsoft.com/office/drawing/2014/main" id="{80C475B8-6CFB-48A5-BF17-65B54F4AAC78}"/>
                  </a:ext>
                </a:extLst>
              </p:cNvPr>
              <p:cNvSpPr/>
              <p:nvPr/>
            </p:nvSpPr>
            <p:spPr bwMode="auto">
              <a:xfrm rot="10800000">
                <a:off x="4320455"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5" name="Rounded Rectangle 231">
                <a:extLst>
                  <a:ext uri="{FF2B5EF4-FFF2-40B4-BE49-F238E27FC236}">
                    <a16:creationId xmlns:a16="http://schemas.microsoft.com/office/drawing/2014/main" id="{8747D989-FC6E-47BB-A273-7307F8C6BFF0}"/>
                  </a:ext>
                </a:extLst>
              </p:cNvPr>
              <p:cNvSpPr/>
              <p:nvPr/>
            </p:nvSpPr>
            <p:spPr bwMode="auto">
              <a:xfrm rot="10800000">
                <a:off x="4320455"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6" name="Rounded Rectangle 232">
                <a:extLst>
                  <a:ext uri="{FF2B5EF4-FFF2-40B4-BE49-F238E27FC236}">
                    <a16:creationId xmlns:a16="http://schemas.microsoft.com/office/drawing/2014/main" id="{60649838-8371-4FCE-81B1-D5C945195552}"/>
                  </a:ext>
                </a:extLst>
              </p:cNvPr>
              <p:cNvSpPr/>
              <p:nvPr/>
            </p:nvSpPr>
            <p:spPr bwMode="auto">
              <a:xfrm rot="10800000">
                <a:off x="4187660"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7" name="Rounded Rectangle 233">
                <a:extLst>
                  <a:ext uri="{FF2B5EF4-FFF2-40B4-BE49-F238E27FC236}">
                    <a16:creationId xmlns:a16="http://schemas.microsoft.com/office/drawing/2014/main" id="{3B7F6404-FE70-4011-9D85-6002F3E275AF}"/>
                  </a:ext>
                </a:extLst>
              </p:cNvPr>
              <p:cNvSpPr/>
              <p:nvPr/>
            </p:nvSpPr>
            <p:spPr bwMode="auto">
              <a:xfrm rot="10800000">
                <a:off x="4187659"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8" name="Rounded Rectangle 234">
                <a:extLst>
                  <a:ext uri="{FF2B5EF4-FFF2-40B4-BE49-F238E27FC236}">
                    <a16:creationId xmlns:a16="http://schemas.microsoft.com/office/drawing/2014/main" id="{6346AC95-5C68-4D79-B36F-B73EE1AD5D6D}"/>
                  </a:ext>
                </a:extLst>
              </p:cNvPr>
              <p:cNvSpPr/>
              <p:nvPr/>
            </p:nvSpPr>
            <p:spPr bwMode="auto">
              <a:xfrm rot="10800000">
                <a:off x="4187659"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49" name="Rounded Rectangle 235">
                <a:extLst>
                  <a:ext uri="{FF2B5EF4-FFF2-40B4-BE49-F238E27FC236}">
                    <a16:creationId xmlns:a16="http://schemas.microsoft.com/office/drawing/2014/main" id="{314B2B2A-FD6F-41B6-AF0D-A34D1D55A9E8}"/>
                  </a:ext>
                </a:extLst>
              </p:cNvPr>
              <p:cNvSpPr/>
              <p:nvPr/>
            </p:nvSpPr>
            <p:spPr bwMode="auto">
              <a:xfrm rot="10800000">
                <a:off x="4187658"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0" name="Rounded Rectangle 236">
                <a:extLst>
                  <a:ext uri="{FF2B5EF4-FFF2-40B4-BE49-F238E27FC236}">
                    <a16:creationId xmlns:a16="http://schemas.microsoft.com/office/drawing/2014/main" id="{3E97500D-B5AA-4C00-9D80-8087E8D95596}"/>
                  </a:ext>
                </a:extLst>
              </p:cNvPr>
              <p:cNvSpPr/>
              <p:nvPr/>
            </p:nvSpPr>
            <p:spPr bwMode="auto">
              <a:xfrm rot="10800000">
                <a:off x="4187658"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1" name="Rounded Rectangle 237">
                <a:extLst>
                  <a:ext uri="{FF2B5EF4-FFF2-40B4-BE49-F238E27FC236}">
                    <a16:creationId xmlns:a16="http://schemas.microsoft.com/office/drawing/2014/main" id="{E174642E-FDAD-42ED-80CC-9531B5789D93}"/>
                  </a:ext>
                </a:extLst>
              </p:cNvPr>
              <p:cNvSpPr/>
              <p:nvPr/>
            </p:nvSpPr>
            <p:spPr bwMode="auto">
              <a:xfrm rot="10800000">
                <a:off x="4187658"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2" name="Rounded Rectangle 238">
                <a:extLst>
                  <a:ext uri="{FF2B5EF4-FFF2-40B4-BE49-F238E27FC236}">
                    <a16:creationId xmlns:a16="http://schemas.microsoft.com/office/drawing/2014/main" id="{97B83D2F-4D92-45CB-8B22-14FCC774F8F7}"/>
                  </a:ext>
                </a:extLst>
              </p:cNvPr>
              <p:cNvSpPr/>
              <p:nvPr/>
            </p:nvSpPr>
            <p:spPr bwMode="auto">
              <a:xfrm rot="10800000">
                <a:off x="4187658"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3" name="Rounded Rectangle 239">
                <a:extLst>
                  <a:ext uri="{FF2B5EF4-FFF2-40B4-BE49-F238E27FC236}">
                    <a16:creationId xmlns:a16="http://schemas.microsoft.com/office/drawing/2014/main" id="{5FCEE257-D397-4FE2-BB90-75562B7F44F7}"/>
                  </a:ext>
                </a:extLst>
              </p:cNvPr>
              <p:cNvSpPr/>
              <p:nvPr/>
            </p:nvSpPr>
            <p:spPr bwMode="auto">
              <a:xfrm rot="10800000">
                <a:off x="4187658"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4" name="Rounded Rectangle 240">
                <a:extLst>
                  <a:ext uri="{FF2B5EF4-FFF2-40B4-BE49-F238E27FC236}">
                    <a16:creationId xmlns:a16="http://schemas.microsoft.com/office/drawing/2014/main" id="{C7DDC647-2E7E-4E64-93A5-7D853762FEB1}"/>
                  </a:ext>
                </a:extLst>
              </p:cNvPr>
              <p:cNvSpPr/>
              <p:nvPr/>
            </p:nvSpPr>
            <p:spPr bwMode="auto">
              <a:xfrm rot="10800000">
                <a:off x="4054863"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5" name="Rounded Rectangle 241">
                <a:extLst>
                  <a:ext uri="{FF2B5EF4-FFF2-40B4-BE49-F238E27FC236}">
                    <a16:creationId xmlns:a16="http://schemas.microsoft.com/office/drawing/2014/main" id="{E2EFB8B1-7152-43C7-8CA2-F44039DC582E}"/>
                  </a:ext>
                </a:extLst>
              </p:cNvPr>
              <p:cNvSpPr/>
              <p:nvPr/>
            </p:nvSpPr>
            <p:spPr bwMode="auto">
              <a:xfrm rot="10800000">
                <a:off x="4054862"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6" name="Rounded Rectangle 242">
                <a:extLst>
                  <a:ext uri="{FF2B5EF4-FFF2-40B4-BE49-F238E27FC236}">
                    <a16:creationId xmlns:a16="http://schemas.microsoft.com/office/drawing/2014/main" id="{1DCD466F-C6E6-4540-B99E-E6888747494B}"/>
                  </a:ext>
                </a:extLst>
              </p:cNvPr>
              <p:cNvSpPr/>
              <p:nvPr/>
            </p:nvSpPr>
            <p:spPr bwMode="auto">
              <a:xfrm rot="10800000">
                <a:off x="4054862"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7" name="Rounded Rectangle 243">
                <a:extLst>
                  <a:ext uri="{FF2B5EF4-FFF2-40B4-BE49-F238E27FC236}">
                    <a16:creationId xmlns:a16="http://schemas.microsoft.com/office/drawing/2014/main" id="{B84AE7B2-3C52-4E78-A7FE-B4DCA8BD97B0}"/>
                  </a:ext>
                </a:extLst>
              </p:cNvPr>
              <p:cNvSpPr/>
              <p:nvPr/>
            </p:nvSpPr>
            <p:spPr bwMode="auto">
              <a:xfrm rot="10800000">
                <a:off x="4054861"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8" name="Rounded Rectangle 244">
                <a:extLst>
                  <a:ext uri="{FF2B5EF4-FFF2-40B4-BE49-F238E27FC236}">
                    <a16:creationId xmlns:a16="http://schemas.microsoft.com/office/drawing/2014/main" id="{161BE702-D08C-4F27-83AE-28E16F051130}"/>
                  </a:ext>
                </a:extLst>
              </p:cNvPr>
              <p:cNvSpPr/>
              <p:nvPr/>
            </p:nvSpPr>
            <p:spPr bwMode="auto">
              <a:xfrm rot="10800000">
                <a:off x="4054861"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59" name="Rounded Rectangle 245">
                <a:extLst>
                  <a:ext uri="{FF2B5EF4-FFF2-40B4-BE49-F238E27FC236}">
                    <a16:creationId xmlns:a16="http://schemas.microsoft.com/office/drawing/2014/main" id="{617C3B8D-AAA8-4717-9F36-6A2E46B8F639}"/>
                  </a:ext>
                </a:extLst>
              </p:cNvPr>
              <p:cNvSpPr/>
              <p:nvPr/>
            </p:nvSpPr>
            <p:spPr bwMode="auto">
              <a:xfrm rot="10800000">
                <a:off x="4054861"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0" name="Rounded Rectangle 246">
                <a:extLst>
                  <a:ext uri="{FF2B5EF4-FFF2-40B4-BE49-F238E27FC236}">
                    <a16:creationId xmlns:a16="http://schemas.microsoft.com/office/drawing/2014/main" id="{5F807510-2981-4243-8588-C455252DB2B2}"/>
                  </a:ext>
                </a:extLst>
              </p:cNvPr>
              <p:cNvSpPr/>
              <p:nvPr/>
            </p:nvSpPr>
            <p:spPr bwMode="auto">
              <a:xfrm rot="10800000">
                <a:off x="4054860"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1" name="Rounded Rectangle 247">
                <a:extLst>
                  <a:ext uri="{FF2B5EF4-FFF2-40B4-BE49-F238E27FC236}">
                    <a16:creationId xmlns:a16="http://schemas.microsoft.com/office/drawing/2014/main" id="{97A0ABF8-3994-4F3E-8D05-F711D09DA319}"/>
                  </a:ext>
                </a:extLst>
              </p:cNvPr>
              <p:cNvSpPr/>
              <p:nvPr/>
            </p:nvSpPr>
            <p:spPr bwMode="auto">
              <a:xfrm rot="10800000">
                <a:off x="4054860"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2" name="Rounded Rectangle 248">
                <a:extLst>
                  <a:ext uri="{FF2B5EF4-FFF2-40B4-BE49-F238E27FC236}">
                    <a16:creationId xmlns:a16="http://schemas.microsoft.com/office/drawing/2014/main" id="{2DFCACE9-7A26-44D5-A74C-2CF666B09586}"/>
                  </a:ext>
                </a:extLst>
              </p:cNvPr>
              <p:cNvSpPr/>
              <p:nvPr/>
            </p:nvSpPr>
            <p:spPr bwMode="auto">
              <a:xfrm rot="10800000">
                <a:off x="3922065"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3" name="Rounded Rectangle 249">
                <a:extLst>
                  <a:ext uri="{FF2B5EF4-FFF2-40B4-BE49-F238E27FC236}">
                    <a16:creationId xmlns:a16="http://schemas.microsoft.com/office/drawing/2014/main" id="{DA82BEC6-EE57-4203-80C4-E771219C8364}"/>
                  </a:ext>
                </a:extLst>
              </p:cNvPr>
              <p:cNvSpPr/>
              <p:nvPr/>
            </p:nvSpPr>
            <p:spPr bwMode="auto">
              <a:xfrm rot="10800000">
                <a:off x="3922064"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4" name="Rounded Rectangle 250">
                <a:extLst>
                  <a:ext uri="{FF2B5EF4-FFF2-40B4-BE49-F238E27FC236}">
                    <a16:creationId xmlns:a16="http://schemas.microsoft.com/office/drawing/2014/main" id="{6EBCE9E3-3AFB-47A2-BA6F-FA658ACEAFFD}"/>
                  </a:ext>
                </a:extLst>
              </p:cNvPr>
              <p:cNvSpPr/>
              <p:nvPr/>
            </p:nvSpPr>
            <p:spPr bwMode="auto">
              <a:xfrm rot="10800000">
                <a:off x="3922064"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5" name="Rounded Rectangle 251">
                <a:extLst>
                  <a:ext uri="{FF2B5EF4-FFF2-40B4-BE49-F238E27FC236}">
                    <a16:creationId xmlns:a16="http://schemas.microsoft.com/office/drawing/2014/main" id="{B264CD00-5331-433E-94E0-1A3E955210B0}"/>
                  </a:ext>
                </a:extLst>
              </p:cNvPr>
              <p:cNvSpPr/>
              <p:nvPr/>
            </p:nvSpPr>
            <p:spPr bwMode="auto">
              <a:xfrm rot="10800000">
                <a:off x="3922063"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6" name="Rounded Rectangle 252">
                <a:extLst>
                  <a:ext uri="{FF2B5EF4-FFF2-40B4-BE49-F238E27FC236}">
                    <a16:creationId xmlns:a16="http://schemas.microsoft.com/office/drawing/2014/main" id="{AC58F3C5-AD30-48C6-864C-8655F10E85E2}"/>
                  </a:ext>
                </a:extLst>
              </p:cNvPr>
              <p:cNvSpPr/>
              <p:nvPr/>
            </p:nvSpPr>
            <p:spPr bwMode="auto">
              <a:xfrm rot="10800000">
                <a:off x="3922063"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7" name="Rounded Rectangle 253">
                <a:extLst>
                  <a:ext uri="{FF2B5EF4-FFF2-40B4-BE49-F238E27FC236}">
                    <a16:creationId xmlns:a16="http://schemas.microsoft.com/office/drawing/2014/main" id="{BDE6BFBD-313F-453F-A4BF-723822E4A631}"/>
                  </a:ext>
                </a:extLst>
              </p:cNvPr>
              <p:cNvSpPr/>
              <p:nvPr/>
            </p:nvSpPr>
            <p:spPr bwMode="auto">
              <a:xfrm rot="10800000">
                <a:off x="3922063"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8" name="Rounded Rectangle 254">
                <a:extLst>
                  <a:ext uri="{FF2B5EF4-FFF2-40B4-BE49-F238E27FC236}">
                    <a16:creationId xmlns:a16="http://schemas.microsoft.com/office/drawing/2014/main" id="{DBDCCA0D-DCFF-4C2F-8FFA-8DA046E33635}"/>
                  </a:ext>
                </a:extLst>
              </p:cNvPr>
              <p:cNvSpPr/>
              <p:nvPr/>
            </p:nvSpPr>
            <p:spPr bwMode="auto">
              <a:xfrm rot="10800000">
                <a:off x="3922062"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69" name="Rounded Rectangle 255">
                <a:extLst>
                  <a:ext uri="{FF2B5EF4-FFF2-40B4-BE49-F238E27FC236}">
                    <a16:creationId xmlns:a16="http://schemas.microsoft.com/office/drawing/2014/main" id="{C45D1425-AB7E-4310-9B14-218244E12FF8}"/>
                  </a:ext>
                </a:extLst>
              </p:cNvPr>
              <p:cNvSpPr/>
              <p:nvPr/>
            </p:nvSpPr>
            <p:spPr bwMode="auto">
              <a:xfrm rot="10800000">
                <a:off x="3922062"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0" name="Rounded Rectangle 256">
                <a:extLst>
                  <a:ext uri="{FF2B5EF4-FFF2-40B4-BE49-F238E27FC236}">
                    <a16:creationId xmlns:a16="http://schemas.microsoft.com/office/drawing/2014/main" id="{DDE0B396-3F28-420F-903A-932FA038A42A}"/>
                  </a:ext>
                </a:extLst>
              </p:cNvPr>
              <p:cNvSpPr/>
              <p:nvPr/>
            </p:nvSpPr>
            <p:spPr bwMode="auto">
              <a:xfrm rot="10800000">
                <a:off x="3789267"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1" name="Rounded Rectangle 257">
                <a:extLst>
                  <a:ext uri="{FF2B5EF4-FFF2-40B4-BE49-F238E27FC236}">
                    <a16:creationId xmlns:a16="http://schemas.microsoft.com/office/drawing/2014/main" id="{AAC5CCFD-3439-4727-BAA9-3595FB9CF741}"/>
                  </a:ext>
                </a:extLst>
              </p:cNvPr>
              <p:cNvSpPr/>
              <p:nvPr/>
            </p:nvSpPr>
            <p:spPr bwMode="auto">
              <a:xfrm rot="10800000">
                <a:off x="3789266"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2" name="Rounded Rectangle 258">
                <a:extLst>
                  <a:ext uri="{FF2B5EF4-FFF2-40B4-BE49-F238E27FC236}">
                    <a16:creationId xmlns:a16="http://schemas.microsoft.com/office/drawing/2014/main" id="{C889522D-1680-4C9B-85CB-9A851FBF9E5D}"/>
                  </a:ext>
                </a:extLst>
              </p:cNvPr>
              <p:cNvSpPr/>
              <p:nvPr/>
            </p:nvSpPr>
            <p:spPr bwMode="auto">
              <a:xfrm rot="10800000">
                <a:off x="3789266"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3" name="Rounded Rectangle 259">
                <a:extLst>
                  <a:ext uri="{FF2B5EF4-FFF2-40B4-BE49-F238E27FC236}">
                    <a16:creationId xmlns:a16="http://schemas.microsoft.com/office/drawing/2014/main" id="{9FFDF471-3F4D-41AB-8B31-EFBF31D7DF08}"/>
                  </a:ext>
                </a:extLst>
              </p:cNvPr>
              <p:cNvSpPr/>
              <p:nvPr/>
            </p:nvSpPr>
            <p:spPr bwMode="auto">
              <a:xfrm rot="10800000">
                <a:off x="3789266"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4" name="Rounded Rectangle 260">
                <a:extLst>
                  <a:ext uri="{FF2B5EF4-FFF2-40B4-BE49-F238E27FC236}">
                    <a16:creationId xmlns:a16="http://schemas.microsoft.com/office/drawing/2014/main" id="{FA44E4AF-23AB-4145-9767-963B025B5076}"/>
                  </a:ext>
                </a:extLst>
              </p:cNvPr>
              <p:cNvSpPr/>
              <p:nvPr/>
            </p:nvSpPr>
            <p:spPr bwMode="auto">
              <a:xfrm rot="10800000">
                <a:off x="3789266"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5" name="Rounded Rectangle 261">
                <a:extLst>
                  <a:ext uri="{FF2B5EF4-FFF2-40B4-BE49-F238E27FC236}">
                    <a16:creationId xmlns:a16="http://schemas.microsoft.com/office/drawing/2014/main" id="{E48CDADC-359C-4C9D-ABCF-46D0C2BCF738}"/>
                  </a:ext>
                </a:extLst>
              </p:cNvPr>
              <p:cNvSpPr/>
              <p:nvPr/>
            </p:nvSpPr>
            <p:spPr bwMode="auto">
              <a:xfrm rot="10800000">
                <a:off x="3789266"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6" name="Rounded Rectangle 262">
                <a:extLst>
                  <a:ext uri="{FF2B5EF4-FFF2-40B4-BE49-F238E27FC236}">
                    <a16:creationId xmlns:a16="http://schemas.microsoft.com/office/drawing/2014/main" id="{23FFC3C4-2088-4BE4-B998-BA556E8C36D4}"/>
                  </a:ext>
                </a:extLst>
              </p:cNvPr>
              <p:cNvSpPr/>
              <p:nvPr/>
            </p:nvSpPr>
            <p:spPr bwMode="auto">
              <a:xfrm rot="10800000">
                <a:off x="3789265"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7" name="Rounded Rectangle 263">
                <a:extLst>
                  <a:ext uri="{FF2B5EF4-FFF2-40B4-BE49-F238E27FC236}">
                    <a16:creationId xmlns:a16="http://schemas.microsoft.com/office/drawing/2014/main" id="{90347BBA-9B66-4003-B3DD-E046BA3A06BA}"/>
                  </a:ext>
                </a:extLst>
              </p:cNvPr>
              <p:cNvSpPr/>
              <p:nvPr/>
            </p:nvSpPr>
            <p:spPr bwMode="auto">
              <a:xfrm rot="10800000">
                <a:off x="3789265"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8" name="Rounded Rectangle 264">
                <a:extLst>
                  <a:ext uri="{FF2B5EF4-FFF2-40B4-BE49-F238E27FC236}">
                    <a16:creationId xmlns:a16="http://schemas.microsoft.com/office/drawing/2014/main" id="{362A2F04-BA18-40C6-A538-94B6AC63FF49}"/>
                  </a:ext>
                </a:extLst>
              </p:cNvPr>
              <p:cNvSpPr/>
              <p:nvPr/>
            </p:nvSpPr>
            <p:spPr bwMode="auto">
              <a:xfrm rot="10800000">
                <a:off x="3542531"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79" name="Rounded Rectangle 265">
                <a:extLst>
                  <a:ext uri="{FF2B5EF4-FFF2-40B4-BE49-F238E27FC236}">
                    <a16:creationId xmlns:a16="http://schemas.microsoft.com/office/drawing/2014/main" id="{56100FEC-F899-432C-9904-BC8FAAFB5410}"/>
                  </a:ext>
                </a:extLst>
              </p:cNvPr>
              <p:cNvSpPr/>
              <p:nvPr/>
            </p:nvSpPr>
            <p:spPr bwMode="auto">
              <a:xfrm rot="10800000">
                <a:off x="3542530"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0" name="Rounded Rectangle 266">
                <a:extLst>
                  <a:ext uri="{FF2B5EF4-FFF2-40B4-BE49-F238E27FC236}">
                    <a16:creationId xmlns:a16="http://schemas.microsoft.com/office/drawing/2014/main" id="{ACDC666F-217A-4714-A1CC-DD8EDD69A8A9}"/>
                  </a:ext>
                </a:extLst>
              </p:cNvPr>
              <p:cNvSpPr/>
              <p:nvPr/>
            </p:nvSpPr>
            <p:spPr bwMode="auto">
              <a:xfrm rot="10800000">
                <a:off x="3542530"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1" name="Rounded Rectangle 267">
                <a:extLst>
                  <a:ext uri="{FF2B5EF4-FFF2-40B4-BE49-F238E27FC236}">
                    <a16:creationId xmlns:a16="http://schemas.microsoft.com/office/drawing/2014/main" id="{3491094B-0380-48A2-8CDC-CF2083B6B44F}"/>
                  </a:ext>
                </a:extLst>
              </p:cNvPr>
              <p:cNvSpPr/>
              <p:nvPr/>
            </p:nvSpPr>
            <p:spPr bwMode="auto">
              <a:xfrm rot="10800000">
                <a:off x="3542529"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2" name="Rounded Rectangle 268">
                <a:extLst>
                  <a:ext uri="{FF2B5EF4-FFF2-40B4-BE49-F238E27FC236}">
                    <a16:creationId xmlns:a16="http://schemas.microsoft.com/office/drawing/2014/main" id="{FE3A8723-A3D6-4EA8-AE24-C676E7FEEF43}"/>
                  </a:ext>
                </a:extLst>
              </p:cNvPr>
              <p:cNvSpPr/>
              <p:nvPr/>
            </p:nvSpPr>
            <p:spPr bwMode="auto">
              <a:xfrm rot="10800000">
                <a:off x="3542529"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3" name="Rounded Rectangle 269">
                <a:extLst>
                  <a:ext uri="{FF2B5EF4-FFF2-40B4-BE49-F238E27FC236}">
                    <a16:creationId xmlns:a16="http://schemas.microsoft.com/office/drawing/2014/main" id="{DE7E4760-1A4A-446B-B490-B3AFA09B0BE3}"/>
                  </a:ext>
                </a:extLst>
              </p:cNvPr>
              <p:cNvSpPr/>
              <p:nvPr/>
            </p:nvSpPr>
            <p:spPr bwMode="auto">
              <a:xfrm rot="10800000">
                <a:off x="3542529"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4" name="Rounded Rectangle 270">
                <a:extLst>
                  <a:ext uri="{FF2B5EF4-FFF2-40B4-BE49-F238E27FC236}">
                    <a16:creationId xmlns:a16="http://schemas.microsoft.com/office/drawing/2014/main" id="{6D7D1557-5A25-4CD6-898A-A71A62508C38}"/>
                  </a:ext>
                </a:extLst>
              </p:cNvPr>
              <p:cNvSpPr/>
              <p:nvPr/>
            </p:nvSpPr>
            <p:spPr bwMode="auto">
              <a:xfrm rot="10800000">
                <a:off x="3542528"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5" name="Rounded Rectangle 271">
                <a:extLst>
                  <a:ext uri="{FF2B5EF4-FFF2-40B4-BE49-F238E27FC236}">
                    <a16:creationId xmlns:a16="http://schemas.microsoft.com/office/drawing/2014/main" id="{E3EBD3EF-28B9-42FD-ACB7-371A2DDA6E6D}"/>
                  </a:ext>
                </a:extLst>
              </p:cNvPr>
              <p:cNvSpPr/>
              <p:nvPr/>
            </p:nvSpPr>
            <p:spPr bwMode="auto">
              <a:xfrm rot="10800000">
                <a:off x="3542528"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6" name="Rounded Rectangle 272">
                <a:extLst>
                  <a:ext uri="{FF2B5EF4-FFF2-40B4-BE49-F238E27FC236}">
                    <a16:creationId xmlns:a16="http://schemas.microsoft.com/office/drawing/2014/main" id="{7190D467-C67A-4FBA-8D4A-487BAC138908}"/>
                  </a:ext>
                </a:extLst>
              </p:cNvPr>
              <p:cNvSpPr/>
              <p:nvPr/>
            </p:nvSpPr>
            <p:spPr bwMode="auto">
              <a:xfrm rot="10800000">
                <a:off x="3409733"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7" name="Rounded Rectangle 273">
                <a:extLst>
                  <a:ext uri="{FF2B5EF4-FFF2-40B4-BE49-F238E27FC236}">
                    <a16:creationId xmlns:a16="http://schemas.microsoft.com/office/drawing/2014/main" id="{20BD5814-2927-459F-90A8-8D9428120343}"/>
                  </a:ext>
                </a:extLst>
              </p:cNvPr>
              <p:cNvSpPr/>
              <p:nvPr/>
            </p:nvSpPr>
            <p:spPr bwMode="auto">
              <a:xfrm rot="10800000">
                <a:off x="3409732"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8" name="Rounded Rectangle 274">
                <a:extLst>
                  <a:ext uri="{FF2B5EF4-FFF2-40B4-BE49-F238E27FC236}">
                    <a16:creationId xmlns:a16="http://schemas.microsoft.com/office/drawing/2014/main" id="{B3A1D6EA-DDE9-4A7A-9644-8DF67CD4FD04}"/>
                  </a:ext>
                </a:extLst>
              </p:cNvPr>
              <p:cNvSpPr/>
              <p:nvPr/>
            </p:nvSpPr>
            <p:spPr bwMode="auto">
              <a:xfrm rot="10800000">
                <a:off x="3409732"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89" name="Rounded Rectangle 275">
                <a:extLst>
                  <a:ext uri="{FF2B5EF4-FFF2-40B4-BE49-F238E27FC236}">
                    <a16:creationId xmlns:a16="http://schemas.microsoft.com/office/drawing/2014/main" id="{7D679AC8-A96D-4324-A75C-352A2B811001}"/>
                  </a:ext>
                </a:extLst>
              </p:cNvPr>
              <p:cNvSpPr/>
              <p:nvPr/>
            </p:nvSpPr>
            <p:spPr bwMode="auto">
              <a:xfrm rot="10800000">
                <a:off x="3409732"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0" name="Rounded Rectangle 276">
                <a:extLst>
                  <a:ext uri="{FF2B5EF4-FFF2-40B4-BE49-F238E27FC236}">
                    <a16:creationId xmlns:a16="http://schemas.microsoft.com/office/drawing/2014/main" id="{FD90E098-263B-4D1D-A99B-ABCF4DFE738A}"/>
                  </a:ext>
                </a:extLst>
              </p:cNvPr>
              <p:cNvSpPr/>
              <p:nvPr/>
            </p:nvSpPr>
            <p:spPr bwMode="auto">
              <a:xfrm rot="10800000">
                <a:off x="3409732"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1" name="Rounded Rectangle 277">
                <a:extLst>
                  <a:ext uri="{FF2B5EF4-FFF2-40B4-BE49-F238E27FC236}">
                    <a16:creationId xmlns:a16="http://schemas.microsoft.com/office/drawing/2014/main" id="{A8B95BAF-A1D8-47AD-8822-91C10A78F33E}"/>
                  </a:ext>
                </a:extLst>
              </p:cNvPr>
              <p:cNvSpPr/>
              <p:nvPr/>
            </p:nvSpPr>
            <p:spPr bwMode="auto">
              <a:xfrm rot="10800000">
                <a:off x="3409732"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2" name="Rounded Rectangle 278">
                <a:extLst>
                  <a:ext uri="{FF2B5EF4-FFF2-40B4-BE49-F238E27FC236}">
                    <a16:creationId xmlns:a16="http://schemas.microsoft.com/office/drawing/2014/main" id="{F297225C-8D32-485F-A6F5-CDFF89602E80}"/>
                  </a:ext>
                </a:extLst>
              </p:cNvPr>
              <p:cNvSpPr/>
              <p:nvPr/>
            </p:nvSpPr>
            <p:spPr bwMode="auto">
              <a:xfrm rot="10800000">
                <a:off x="3409731"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3" name="Rounded Rectangle 279">
                <a:extLst>
                  <a:ext uri="{FF2B5EF4-FFF2-40B4-BE49-F238E27FC236}">
                    <a16:creationId xmlns:a16="http://schemas.microsoft.com/office/drawing/2014/main" id="{0AA6BE05-5B3C-4C0F-94CB-2FC03CA1AD5B}"/>
                  </a:ext>
                </a:extLst>
              </p:cNvPr>
              <p:cNvSpPr/>
              <p:nvPr/>
            </p:nvSpPr>
            <p:spPr bwMode="auto">
              <a:xfrm rot="10800000">
                <a:off x="3409731"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4" name="Rounded Rectangle 280">
                <a:extLst>
                  <a:ext uri="{FF2B5EF4-FFF2-40B4-BE49-F238E27FC236}">
                    <a16:creationId xmlns:a16="http://schemas.microsoft.com/office/drawing/2014/main" id="{6A3AE32D-C708-4F1B-9B5D-1923445E404B}"/>
                  </a:ext>
                </a:extLst>
              </p:cNvPr>
              <p:cNvSpPr/>
              <p:nvPr/>
            </p:nvSpPr>
            <p:spPr bwMode="auto">
              <a:xfrm rot="10800000">
                <a:off x="3276935"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5" name="Rounded Rectangle 281">
                <a:extLst>
                  <a:ext uri="{FF2B5EF4-FFF2-40B4-BE49-F238E27FC236}">
                    <a16:creationId xmlns:a16="http://schemas.microsoft.com/office/drawing/2014/main" id="{0CDD47A1-0260-499F-8E24-694C64038772}"/>
                  </a:ext>
                </a:extLst>
              </p:cNvPr>
              <p:cNvSpPr/>
              <p:nvPr/>
            </p:nvSpPr>
            <p:spPr bwMode="auto">
              <a:xfrm rot="10800000">
                <a:off x="3276934"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6" name="Rounded Rectangle 282">
                <a:extLst>
                  <a:ext uri="{FF2B5EF4-FFF2-40B4-BE49-F238E27FC236}">
                    <a16:creationId xmlns:a16="http://schemas.microsoft.com/office/drawing/2014/main" id="{0EB5DD6A-CFCC-4EA9-9444-467529206229}"/>
                  </a:ext>
                </a:extLst>
              </p:cNvPr>
              <p:cNvSpPr/>
              <p:nvPr/>
            </p:nvSpPr>
            <p:spPr bwMode="auto">
              <a:xfrm rot="10800000">
                <a:off x="3276934"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7" name="Rounded Rectangle 283">
                <a:extLst>
                  <a:ext uri="{FF2B5EF4-FFF2-40B4-BE49-F238E27FC236}">
                    <a16:creationId xmlns:a16="http://schemas.microsoft.com/office/drawing/2014/main" id="{E6D29D36-62AB-4759-8D9E-42DCF82F83D6}"/>
                  </a:ext>
                </a:extLst>
              </p:cNvPr>
              <p:cNvSpPr/>
              <p:nvPr/>
            </p:nvSpPr>
            <p:spPr bwMode="auto">
              <a:xfrm rot="10800000">
                <a:off x="3276934"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8" name="Rounded Rectangle 284">
                <a:extLst>
                  <a:ext uri="{FF2B5EF4-FFF2-40B4-BE49-F238E27FC236}">
                    <a16:creationId xmlns:a16="http://schemas.microsoft.com/office/drawing/2014/main" id="{4E7935C4-9B08-43C8-9475-B86D5C787FCB}"/>
                  </a:ext>
                </a:extLst>
              </p:cNvPr>
              <p:cNvSpPr/>
              <p:nvPr/>
            </p:nvSpPr>
            <p:spPr bwMode="auto">
              <a:xfrm rot="10800000">
                <a:off x="3276934"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99" name="Rounded Rectangle 285">
                <a:extLst>
                  <a:ext uri="{FF2B5EF4-FFF2-40B4-BE49-F238E27FC236}">
                    <a16:creationId xmlns:a16="http://schemas.microsoft.com/office/drawing/2014/main" id="{9F6D007D-90BA-445B-9F62-EFCB4F95B25C}"/>
                  </a:ext>
                </a:extLst>
              </p:cNvPr>
              <p:cNvSpPr/>
              <p:nvPr/>
            </p:nvSpPr>
            <p:spPr bwMode="auto">
              <a:xfrm rot="10800000">
                <a:off x="3276934"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0" name="Rounded Rectangle 286">
                <a:extLst>
                  <a:ext uri="{FF2B5EF4-FFF2-40B4-BE49-F238E27FC236}">
                    <a16:creationId xmlns:a16="http://schemas.microsoft.com/office/drawing/2014/main" id="{537039D2-5529-47E7-ABD9-FA0145106723}"/>
                  </a:ext>
                </a:extLst>
              </p:cNvPr>
              <p:cNvSpPr/>
              <p:nvPr/>
            </p:nvSpPr>
            <p:spPr bwMode="auto">
              <a:xfrm rot="10800000">
                <a:off x="3276933"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1" name="Rounded Rectangle 287">
                <a:extLst>
                  <a:ext uri="{FF2B5EF4-FFF2-40B4-BE49-F238E27FC236}">
                    <a16:creationId xmlns:a16="http://schemas.microsoft.com/office/drawing/2014/main" id="{53F1A6C0-8DE5-41B3-A041-3AD1F5C2F3DF}"/>
                  </a:ext>
                </a:extLst>
              </p:cNvPr>
              <p:cNvSpPr/>
              <p:nvPr/>
            </p:nvSpPr>
            <p:spPr bwMode="auto">
              <a:xfrm rot="10800000">
                <a:off x="3276933"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2" name="Rounded Rectangle 288">
                <a:extLst>
                  <a:ext uri="{FF2B5EF4-FFF2-40B4-BE49-F238E27FC236}">
                    <a16:creationId xmlns:a16="http://schemas.microsoft.com/office/drawing/2014/main" id="{4FECA359-271D-436A-BBB9-1BAE209412E4}"/>
                  </a:ext>
                </a:extLst>
              </p:cNvPr>
              <p:cNvSpPr/>
              <p:nvPr/>
            </p:nvSpPr>
            <p:spPr bwMode="auto">
              <a:xfrm rot="10800000">
                <a:off x="3144138"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3" name="Rounded Rectangle 289">
                <a:extLst>
                  <a:ext uri="{FF2B5EF4-FFF2-40B4-BE49-F238E27FC236}">
                    <a16:creationId xmlns:a16="http://schemas.microsoft.com/office/drawing/2014/main" id="{59BD45A6-ACA7-4BEE-AB14-74C6999AF4E2}"/>
                  </a:ext>
                </a:extLst>
              </p:cNvPr>
              <p:cNvSpPr/>
              <p:nvPr/>
            </p:nvSpPr>
            <p:spPr bwMode="auto">
              <a:xfrm rot="10800000">
                <a:off x="3144137"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4" name="Rounded Rectangle 290">
                <a:extLst>
                  <a:ext uri="{FF2B5EF4-FFF2-40B4-BE49-F238E27FC236}">
                    <a16:creationId xmlns:a16="http://schemas.microsoft.com/office/drawing/2014/main" id="{198DB80B-F33E-492A-95E2-AED421505C58}"/>
                  </a:ext>
                </a:extLst>
              </p:cNvPr>
              <p:cNvSpPr/>
              <p:nvPr/>
            </p:nvSpPr>
            <p:spPr bwMode="auto">
              <a:xfrm rot="10800000">
                <a:off x="3144137"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5" name="Rounded Rectangle 291">
                <a:extLst>
                  <a:ext uri="{FF2B5EF4-FFF2-40B4-BE49-F238E27FC236}">
                    <a16:creationId xmlns:a16="http://schemas.microsoft.com/office/drawing/2014/main" id="{4440AE59-21DB-4EA8-BB97-AB51FA92E29D}"/>
                  </a:ext>
                </a:extLst>
              </p:cNvPr>
              <p:cNvSpPr/>
              <p:nvPr/>
            </p:nvSpPr>
            <p:spPr bwMode="auto">
              <a:xfrm rot="10800000">
                <a:off x="3144136"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6" name="Rounded Rectangle 292">
                <a:extLst>
                  <a:ext uri="{FF2B5EF4-FFF2-40B4-BE49-F238E27FC236}">
                    <a16:creationId xmlns:a16="http://schemas.microsoft.com/office/drawing/2014/main" id="{3943A74F-D9EC-4BDD-8370-41145EA769AF}"/>
                  </a:ext>
                </a:extLst>
              </p:cNvPr>
              <p:cNvSpPr/>
              <p:nvPr/>
            </p:nvSpPr>
            <p:spPr bwMode="auto">
              <a:xfrm rot="10800000">
                <a:off x="3144136"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7" name="Rounded Rectangle 293">
                <a:extLst>
                  <a:ext uri="{FF2B5EF4-FFF2-40B4-BE49-F238E27FC236}">
                    <a16:creationId xmlns:a16="http://schemas.microsoft.com/office/drawing/2014/main" id="{C16441B5-6F35-40B6-8B45-097533C7ACEA}"/>
                  </a:ext>
                </a:extLst>
              </p:cNvPr>
              <p:cNvSpPr/>
              <p:nvPr/>
            </p:nvSpPr>
            <p:spPr bwMode="auto">
              <a:xfrm rot="10800000">
                <a:off x="3144136"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8" name="Rounded Rectangle 294">
                <a:extLst>
                  <a:ext uri="{FF2B5EF4-FFF2-40B4-BE49-F238E27FC236}">
                    <a16:creationId xmlns:a16="http://schemas.microsoft.com/office/drawing/2014/main" id="{7021BFF4-FAAF-4EDB-A5A5-54AB0720176F}"/>
                  </a:ext>
                </a:extLst>
              </p:cNvPr>
              <p:cNvSpPr/>
              <p:nvPr/>
            </p:nvSpPr>
            <p:spPr bwMode="auto">
              <a:xfrm rot="10800000">
                <a:off x="3144135"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09" name="Rounded Rectangle 295">
                <a:extLst>
                  <a:ext uri="{FF2B5EF4-FFF2-40B4-BE49-F238E27FC236}">
                    <a16:creationId xmlns:a16="http://schemas.microsoft.com/office/drawing/2014/main" id="{DF5CB0DF-76D3-4FDF-A5E9-68FD17DEF4CC}"/>
                  </a:ext>
                </a:extLst>
              </p:cNvPr>
              <p:cNvSpPr/>
              <p:nvPr/>
            </p:nvSpPr>
            <p:spPr bwMode="auto">
              <a:xfrm rot="10800000">
                <a:off x="3144135"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0" name="Rounded Rectangle 296">
                <a:extLst>
                  <a:ext uri="{FF2B5EF4-FFF2-40B4-BE49-F238E27FC236}">
                    <a16:creationId xmlns:a16="http://schemas.microsoft.com/office/drawing/2014/main" id="{BC81AF85-778A-4B84-879F-0A3A3FA00CB1}"/>
                  </a:ext>
                </a:extLst>
              </p:cNvPr>
              <p:cNvSpPr/>
              <p:nvPr/>
            </p:nvSpPr>
            <p:spPr bwMode="auto">
              <a:xfrm rot="10800000">
                <a:off x="3011340"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1" name="Rounded Rectangle 297">
                <a:extLst>
                  <a:ext uri="{FF2B5EF4-FFF2-40B4-BE49-F238E27FC236}">
                    <a16:creationId xmlns:a16="http://schemas.microsoft.com/office/drawing/2014/main" id="{19DAB2FD-D187-4994-9747-7986210361A5}"/>
                  </a:ext>
                </a:extLst>
              </p:cNvPr>
              <p:cNvSpPr/>
              <p:nvPr/>
            </p:nvSpPr>
            <p:spPr bwMode="auto">
              <a:xfrm rot="10800000">
                <a:off x="3011339"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2" name="Rounded Rectangle 298">
                <a:extLst>
                  <a:ext uri="{FF2B5EF4-FFF2-40B4-BE49-F238E27FC236}">
                    <a16:creationId xmlns:a16="http://schemas.microsoft.com/office/drawing/2014/main" id="{23E77FD3-1A93-4F29-89E7-8ED7CCA6D6EC}"/>
                  </a:ext>
                </a:extLst>
              </p:cNvPr>
              <p:cNvSpPr/>
              <p:nvPr/>
            </p:nvSpPr>
            <p:spPr bwMode="auto">
              <a:xfrm rot="10800000">
                <a:off x="3011339"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3" name="Rounded Rectangle 299">
                <a:extLst>
                  <a:ext uri="{FF2B5EF4-FFF2-40B4-BE49-F238E27FC236}">
                    <a16:creationId xmlns:a16="http://schemas.microsoft.com/office/drawing/2014/main" id="{4C95A85B-52EE-4047-A982-7C849683A89A}"/>
                  </a:ext>
                </a:extLst>
              </p:cNvPr>
              <p:cNvSpPr/>
              <p:nvPr/>
            </p:nvSpPr>
            <p:spPr bwMode="auto">
              <a:xfrm rot="10800000">
                <a:off x="3011339"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4" name="Rounded Rectangle 300">
                <a:extLst>
                  <a:ext uri="{FF2B5EF4-FFF2-40B4-BE49-F238E27FC236}">
                    <a16:creationId xmlns:a16="http://schemas.microsoft.com/office/drawing/2014/main" id="{21F6867F-4660-44C5-8A5E-FB0B0DDD2CE1}"/>
                  </a:ext>
                </a:extLst>
              </p:cNvPr>
              <p:cNvSpPr/>
              <p:nvPr/>
            </p:nvSpPr>
            <p:spPr bwMode="auto">
              <a:xfrm rot="10800000">
                <a:off x="3011339"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5" name="Rounded Rectangle 301">
                <a:extLst>
                  <a:ext uri="{FF2B5EF4-FFF2-40B4-BE49-F238E27FC236}">
                    <a16:creationId xmlns:a16="http://schemas.microsoft.com/office/drawing/2014/main" id="{C972AB1D-261C-4950-8AF4-09D12219470C}"/>
                  </a:ext>
                </a:extLst>
              </p:cNvPr>
              <p:cNvSpPr/>
              <p:nvPr/>
            </p:nvSpPr>
            <p:spPr bwMode="auto">
              <a:xfrm rot="10800000">
                <a:off x="3011339"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6" name="Rounded Rectangle 302">
                <a:extLst>
                  <a:ext uri="{FF2B5EF4-FFF2-40B4-BE49-F238E27FC236}">
                    <a16:creationId xmlns:a16="http://schemas.microsoft.com/office/drawing/2014/main" id="{C7D0860C-142E-4982-8927-672E1A4FD0B6}"/>
                  </a:ext>
                </a:extLst>
              </p:cNvPr>
              <p:cNvSpPr/>
              <p:nvPr/>
            </p:nvSpPr>
            <p:spPr bwMode="auto">
              <a:xfrm rot="10800000">
                <a:off x="3011338"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7" name="Rounded Rectangle 303">
                <a:extLst>
                  <a:ext uri="{FF2B5EF4-FFF2-40B4-BE49-F238E27FC236}">
                    <a16:creationId xmlns:a16="http://schemas.microsoft.com/office/drawing/2014/main" id="{DEADF71A-D3BC-4C0A-A3A6-54E6FE9AEFAE}"/>
                  </a:ext>
                </a:extLst>
              </p:cNvPr>
              <p:cNvSpPr/>
              <p:nvPr/>
            </p:nvSpPr>
            <p:spPr bwMode="auto">
              <a:xfrm rot="10800000">
                <a:off x="3011338"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8" name="Rounded Rectangle 304">
                <a:extLst>
                  <a:ext uri="{FF2B5EF4-FFF2-40B4-BE49-F238E27FC236}">
                    <a16:creationId xmlns:a16="http://schemas.microsoft.com/office/drawing/2014/main" id="{9C50328D-D656-466E-A918-0F326FE6523B}"/>
                  </a:ext>
                </a:extLst>
              </p:cNvPr>
              <p:cNvSpPr/>
              <p:nvPr/>
            </p:nvSpPr>
            <p:spPr bwMode="auto">
              <a:xfrm rot="10800000">
                <a:off x="2878543" y="2015516"/>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19" name="Rounded Rectangle 305">
                <a:extLst>
                  <a:ext uri="{FF2B5EF4-FFF2-40B4-BE49-F238E27FC236}">
                    <a16:creationId xmlns:a16="http://schemas.microsoft.com/office/drawing/2014/main" id="{8682B0B3-EDFF-4E8D-95FD-1D92EA5D84C2}"/>
                  </a:ext>
                </a:extLst>
              </p:cNvPr>
              <p:cNvSpPr/>
              <p:nvPr/>
            </p:nvSpPr>
            <p:spPr bwMode="auto">
              <a:xfrm rot="10800000">
                <a:off x="2878542" y="2127407"/>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0" name="Rounded Rectangle 306">
                <a:extLst>
                  <a:ext uri="{FF2B5EF4-FFF2-40B4-BE49-F238E27FC236}">
                    <a16:creationId xmlns:a16="http://schemas.microsoft.com/office/drawing/2014/main" id="{9AB73C03-D327-4644-B425-15C2BEC55C8B}"/>
                  </a:ext>
                </a:extLst>
              </p:cNvPr>
              <p:cNvSpPr/>
              <p:nvPr/>
            </p:nvSpPr>
            <p:spPr bwMode="auto">
              <a:xfrm rot="10800000">
                <a:off x="2878542" y="223929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1" name="Rounded Rectangle 307">
                <a:extLst>
                  <a:ext uri="{FF2B5EF4-FFF2-40B4-BE49-F238E27FC236}">
                    <a16:creationId xmlns:a16="http://schemas.microsoft.com/office/drawing/2014/main" id="{E0233D53-DA56-4D0D-88E2-6ACA5FA6A42C}"/>
                  </a:ext>
                </a:extLst>
              </p:cNvPr>
              <p:cNvSpPr/>
              <p:nvPr/>
            </p:nvSpPr>
            <p:spPr bwMode="auto">
              <a:xfrm rot="10800000">
                <a:off x="2878541" y="246308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2" name="Rounded Rectangle 308">
                <a:extLst>
                  <a:ext uri="{FF2B5EF4-FFF2-40B4-BE49-F238E27FC236}">
                    <a16:creationId xmlns:a16="http://schemas.microsoft.com/office/drawing/2014/main" id="{43F0D96C-467E-4B7A-A155-308146212B27}"/>
                  </a:ext>
                </a:extLst>
              </p:cNvPr>
              <p:cNvSpPr/>
              <p:nvPr/>
            </p:nvSpPr>
            <p:spPr bwMode="auto">
              <a:xfrm rot="10800000">
                <a:off x="2878541" y="257497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3" name="Rounded Rectangle 309">
                <a:extLst>
                  <a:ext uri="{FF2B5EF4-FFF2-40B4-BE49-F238E27FC236}">
                    <a16:creationId xmlns:a16="http://schemas.microsoft.com/office/drawing/2014/main" id="{E836453E-CF1D-4417-9262-72B2CD17CE2D}"/>
                  </a:ext>
                </a:extLst>
              </p:cNvPr>
              <p:cNvSpPr/>
              <p:nvPr/>
            </p:nvSpPr>
            <p:spPr bwMode="auto">
              <a:xfrm rot="10800000">
                <a:off x="2878541" y="268686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4" name="Rounded Rectangle 310">
                <a:extLst>
                  <a:ext uri="{FF2B5EF4-FFF2-40B4-BE49-F238E27FC236}">
                    <a16:creationId xmlns:a16="http://schemas.microsoft.com/office/drawing/2014/main" id="{AC65D414-5879-4FA5-9189-856A0DCFD62F}"/>
                  </a:ext>
                </a:extLst>
              </p:cNvPr>
              <p:cNvSpPr/>
              <p:nvPr/>
            </p:nvSpPr>
            <p:spPr bwMode="auto">
              <a:xfrm rot="10800000">
                <a:off x="2878540" y="235118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5" name="Rounded Rectangle 311">
                <a:extLst>
                  <a:ext uri="{FF2B5EF4-FFF2-40B4-BE49-F238E27FC236}">
                    <a16:creationId xmlns:a16="http://schemas.microsoft.com/office/drawing/2014/main" id="{E3FBDC94-7138-4761-AA9F-068D2DD5BED7}"/>
                  </a:ext>
                </a:extLst>
              </p:cNvPr>
              <p:cNvSpPr/>
              <p:nvPr/>
            </p:nvSpPr>
            <p:spPr bwMode="auto">
              <a:xfrm rot="10800000">
                <a:off x="2878540" y="279875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6" name="Rounded Rectangle 312">
                <a:extLst>
                  <a:ext uri="{FF2B5EF4-FFF2-40B4-BE49-F238E27FC236}">
                    <a16:creationId xmlns:a16="http://schemas.microsoft.com/office/drawing/2014/main" id="{222541F8-BC08-4E86-99AC-40D31FE5075A}"/>
                  </a:ext>
                </a:extLst>
              </p:cNvPr>
              <p:cNvSpPr/>
              <p:nvPr/>
            </p:nvSpPr>
            <p:spPr bwMode="auto">
              <a:xfrm rot="10800000">
                <a:off x="4453255"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7" name="Rounded Rectangle 313">
                <a:extLst>
                  <a:ext uri="{FF2B5EF4-FFF2-40B4-BE49-F238E27FC236}">
                    <a16:creationId xmlns:a16="http://schemas.microsoft.com/office/drawing/2014/main" id="{1CE22C4D-99B6-4DAB-9291-0BD78D81FD42}"/>
                  </a:ext>
                </a:extLst>
              </p:cNvPr>
              <p:cNvSpPr/>
              <p:nvPr/>
            </p:nvSpPr>
            <p:spPr bwMode="auto">
              <a:xfrm rot="10800000">
                <a:off x="4453254"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8" name="Rounded Rectangle 314">
                <a:extLst>
                  <a:ext uri="{FF2B5EF4-FFF2-40B4-BE49-F238E27FC236}">
                    <a16:creationId xmlns:a16="http://schemas.microsoft.com/office/drawing/2014/main" id="{5F89857C-64A9-49C2-B830-7BEF9547A1DD}"/>
                  </a:ext>
                </a:extLst>
              </p:cNvPr>
              <p:cNvSpPr/>
              <p:nvPr/>
            </p:nvSpPr>
            <p:spPr bwMode="auto">
              <a:xfrm rot="10800000">
                <a:off x="4453254"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29" name="Rounded Rectangle 315">
                <a:extLst>
                  <a:ext uri="{FF2B5EF4-FFF2-40B4-BE49-F238E27FC236}">
                    <a16:creationId xmlns:a16="http://schemas.microsoft.com/office/drawing/2014/main" id="{DA27CA72-DB27-4A74-842F-691A632DEBD0}"/>
                  </a:ext>
                </a:extLst>
              </p:cNvPr>
              <p:cNvSpPr/>
              <p:nvPr/>
            </p:nvSpPr>
            <p:spPr bwMode="auto">
              <a:xfrm rot="10800000">
                <a:off x="4453254"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0" name="Rounded Rectangle 316">
                <a:extLst>
                  <a:ext uri="{FF2B5EF4-FFF2-40B4-BE49-F238E27FC236}">
                    <a16:creationId xmlns:a16="http://schemas.microsoft.com/office/drawing/2014/main" id="{D46B3A4C-F230-4A9B-B4A2-531167E4696E}"/>
                  </a:ext>
                </a:extLst>
              </p:cNvPr>
              <p:cNvSpPr/>
              <p:nvPr/>
            </p:nvSpPr>
            <p:spPr bwMode="auto">
              <a:xfrm rot="10800000">
                <a:off x="4453254"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1" name="Rounded Rectangle 317">
                <a:extLst>
                  <a:ext uri="{FF2B5EF4-FFF2-40B4-BE49-F238E27FC236}">
                    <a16:creationId xmlns:a16="http://schemas.microsoft.com/office/drawing/2014/main" id="{7F791BCD-D9E5-42C4-BC9E-F66B206B013B}"/>
                  </a:ext>
                </a:extLst>
              </p:cNvPr>
              <p:cNvSpPr/>
              <p:nvPr/>
            </p:nvSpPr>
            <p:spPr bwMode="auto">
              <a:xfrm rot="10800000">
                <a:off x="4453254"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2" name="Rounded Rectangle 318">
                <a:extLst>
                  <a:ext uri="{FF2B5EF4-FFF2-40B4-BE49-F238E27FC236}">
                    <a16:creationId xmlns:a16="http://schemas.microsoft.com/office/drawing/2014/main" id="{4908837C-4CA6-4151-B879-941387820B4F}"/>
                  </a:ext>
                </a:extLst>
              </p:cNvPr>
              <p:cNvSpPr/>
              <p:nvPr/>
            </p:nvSpPr>
            <p:spPr bwMode="auto">
              <a:xfrm rot="10800000">
                <a:off x="4453253"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3" name="Rounded Rectangle 319">
                <a:extLst>
                  <a:ext uri="{FF2B5EF4-FFF2-40B4-BE49-F238E27FC236}">
                    <a16:creationId xmlns:a16="http://schemas.microsoft.com/office/drawing/2014/main" id="{450E0518-81D9-426D-B522-8C809A25D4CA}"/>
                  </a:ext>
                </a:extLst>
              </p:cNvPr>
              <p:cNvSpPr/>
              <p:nvPr/>
            </p:nvSpPr>
            <p:spPr bwMode="auto">
              <a:xfrm rot="10800000">
                <a:off x="4453253"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4" name="Rounded Rectangle 320">
                <a:extLst>
                  <a:ext uri="{FF2B5EF4-FFF2-40B4-BE49-F238E27FC236}">
                    <a16:creationId xmlns:a16="http://schemas.microsoft.com/office/drawing/2014/main" id="{4BD04492-A314-407D-9B83-08F2610A6399}"/>
                  </a:ext>
                </a:extLst>
              </p:cNvPr>
              <p:cNvSpPr/>
              <p:nvPr/>
            </p:nvSpPr>
            <p:spPr bwMode="auto">
              <a:xfrm rot="10800000">
                <a:off x="4320458"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5" name="Rounded Rectangle 321">
                <a:extLst>
                  <a:ext uri="{FF2B5EF4-FFF2-40B4-BE49-F238E27FC236}">
                    <a16:creationId xmlns:a16="http://schemas.microsoft.com/office/drawing/2014/main" id="{D4DD0B5B-1543-4BD7-9769-29BF0900DB9E}"/>
                  </a:ext>
                </a:extLst>
              </p:cNvPr>
              <p:cNvSpPr/>
              <p:nvPr/>
            </p:nvSpPr>
            <p:spPr bwMode="auto">
              <a:xfrm rot="10800000">
                <a:off x="4320457"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6" name="Rounded Rectangle 322">
                <a:extLst>
                  <a:ext uri="{FF2B5EF4-FFF2-40B4-BE49-F238E27FC236}">
                    <a16:creationId xmlns:a16="http://schemas.microsoft.com/office/drawing/2014/main" id="{F50744EF-0FF0-4C31-983F-79A0B762AB57}"/>
                  </a:ext>
                </a:extLst>
              </p:cNvPr>
              <p:cNvSpPr/>
              <p:nvPr/>
            </p:nvSpPr>
            <p:spPr bwMode="auto">
              <a:xfrm rot="10800000">
                <a:off x="4320457"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7" name="Rounded Rectangle 323">
                <a:extLst>
                  <a:ext uri="{FF2B5EF4-FFF2-40B4-BE49-F238E27FC236}">
                    <a16:creationId xmlns:a16="http://schemas.microsoft.com/office/drawing/2014/main" id="{03EEEFB5-5810-482D-961D-C831A6834863}"/>
                  </a:ext>
                </a:extLst>
              </p:cNvPr>
              <p:cNvSpPr/>
              <p:nvPr/>
            </p:nvSpPr>
            <p:spPr bwMode="auto">
              <a:xfrm rot="10800000">
                <a:off x="4320456"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8" name="Rounded Rectangle 324">
                <a:extLst>
                  <a:ext uri="{FF2B5EF4-FFF2-40B4-BE49-F238E27FC236}">
                    <a16:creationId xmlns:a16="http://schemas.microsoft.com/office/drawing/2014/main" id="{F8744818-B725-4A12-9AF7-09875AB3EAF2}"/>
                  </a:ext>
                </a:extLst>
              </p:cNvPr>
              <p:cNvSpPr/>
              <p:nvPr/>
            </p:nvSpPr>
            <p:spPr bwMode="auto">
              <a:xfrm rot="10800000">
                <a:off x="4320456"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39" name="Rounded Rectangle 325">
                <a:extLst>
                  <a:ext uri="{FF2B5EF4-FFF2-40B4-BE49-F238E27FC236}">
                    <a16:creationId xmlns:a16="http://schemas.microsoft.com/office/drawing/2014/main" id="{105798D5-472F-440B-A718-912C4C148A99}"/>
                  </a:ext>
                </a:extLst>
              </p:cNvPr>
              <p:cNvSpPr/>
              <p:nvPr/>
            </p:nvSpPr>
            <p:spPr bwMode="auto">
              <a:xfrm rot="10800000">
                <a:off x="4320456"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0" name="Rounded Rectangle 326">
                <a:extLst>
                  <a:ext uri="{FF2B5EF4-FFF2-40B4-BE49-F238E27FC236}">
                    <a16:creationId xmlns:a16="http://schemas.microsoft.com/office/drawing/2014/main" id="{FEA7DEAB-C273-40EE-8349-02D20F35E4FF}"/>
                  </a:ext>
                </a:extLst>
              </p:cNvPr>
              <p:cNvSpPr/>
              <p:nvPr/>
            </p:nvSpPr>
            <p:spPr bwMode="auto">
              <a:xfrm rot="10800000">
                <a:off x="4320455"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1" name="Rounded Rectangle 327">
                <a:extLst>
                  <a:ext uri="{FF2B5EF4-FFF2-40B4-BE49-F238E27FC236}">
                    <a16:creationId xmlns:a16="http://schemas.microsoft.com/office/drawing/2014/main" id="{29C9E6BD-E804-4570-A83E-B02CAEAA913E}"/>
                  </a:ext>
                </a:extLst>
              </p:cNvPr>
              <p:cNvSpPr/>
              <p:nvPr/>
            </p:nvSpPr>
            <p:spPr bwMode="auto">
              <a:xfrm rot="10800000">
                <a:off x="4320455"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2" name="Rounded Rectangle 328">
                <a:extLst>
                  <a:ext uri="{FF2B5EF4-FFF2-40B4-BE49-F238E27FC236}">
                    <a16:creationId xmlns:a16="http://schemas.microsoft.com/office/drawing/2014/main" id="{8D241820-5C9D-42F3-8B04-4C5BF24CEDFD}"/>
                  </a:ext>
                </a:extLst>
              </p:cNvPr>
              <p:cNvSpPr/>
              <p:nvPr/>
            </p:nvSpPr>
            <p:spPr bwMode="auto">
              <a:xfrm rot="10800000">
                <a:off x="4187660"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3" name="Rounded Rectangle 329">
                <a:extLst>
                  <a:ext uri="{FF2B5EF4-FFF2-40B4-BE49-F238E27FC236}">
                    <a16:creationId xmlns:a16="http://schemas.microsoft.com/office/drawing/2014/main" id="{7BDE17AA-2275-4CC9-8C5E-19B2FFA1F2B5}"/>
                  </a:ext>
                </a:extLst>
              </p:cNvPr>
              <p:cNvSpPr/>
              <p:nvPr/>
            </p:nvSpPr>
            <p:spPr bwMode="auto">
              <a:xfrm rot="10800000">
                <a:off x="4187659"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4" name="Rounded Rectangle 330">
                <a:extLst>
                  <a:ext uri="{FF2B5EF4-FFF2-40B4-BE49-F238E27FC236}">
                    <a16:creationId xmlns:a16="http://schemas.microsoft.com/office/drawing/2014/main" id="{B6ED1CB4-E301-4FD4-9256-7AAD863CBE6A}"/>
                  </a:ext>
                </a:extLst>
              </p:cNvPr>
              <p:cNvSpPr/>
              <p:nvPr/>
            </p:nvSpPr>
            <p:spPr bwMode="auto">
              <a:xfrm rot="10800000">
                <a:off x="4187659"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5" name="Rounded Rectangle 331">
                <a:extLst>
                  <a:ext uri="{FF2B5EF4-FFF2-40B4-BE49-F238E27FC236}">
                    <a16:creationId xmlns:a16="http://schemas.microsoft.com/office/drawing/2014/main" id="{9AEA6AA0-F055-4EFC-93A2-57C5E69D943C}"/>
                  </a:ext>
                </a:extLst>
              </p:cNvPr>
              <p:cNvSpPr/>
              <p:nvPr/>
            </p:nvSpPr>
            <p:spPr bwMode="auto">
              <a:xfrm rot="10800000">
                <a:off x="4187658"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6" name="Rounded Rectangle 332">
                <a:extLst>
                  <a:ext uri="{FF2B5EF4-FFF2-40B4-BE49-F238E27FC236}">
                    <a16:creationId xmlns:a16="http://schemas.microsoft.com/office/drawing/2014/main" id="{468D6904-8FA0-4A0D-B809-259A0EA28845}"/>
                  </a:ext>
                </a:extLst>
              </p:cNvPr>
              <p:cNvSpPr/>
              <p:nvPr/>
            </p:nvSpPr>
            <p:spPr bwMode="auto">
              <a:xfrm rot="10800000">
                <a:off x="4187658"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7" name="Rounded Rectangle 333">
                <a:extLst>
                  <a:ext uri="{FF2B5EF4-FFF2-40B4-BE49-F238E27FC236}">
                    <a16:creationId xmlns:a16="http://schemas.microsoft.com/office/drawing/2014/main" id="{9CBB09AC-D076-4C45-A533-6ACDE88F9CF7}"/>
                  </a:ext>
                </a:extLst>
              </p:cNvPr>
              <p:cNvSpPr/>
              <p:nvPr/>
            </p:nvSpPr>
            <p:spPr bwMode="auto">
              <a:xfrm rot="10800000">
                <a:off x="4187658"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8" name="Rounded Rectangle 334">
                <a:extLst>
                  <a:ext uri="{FF2B5EF4-FFF2-40B4-BE49-F238E27FC236}">
                    <a16:creationId xmlns:a16="http://schemas.microsoft.com/office/drawing/2014/main" id="{CBE5AE03-3A93-4FD2-BD45-DBC4F3383D52}"/>
                  </a:ext>
                </a:extLst>
              </p:cNvPr>
              <p:cNvSpPr/>
              <p:nvPr/>
            </p:nvSpPr>
            <p:spPr bwMode="auto">
              <a:xfrm rot="10800000">
                <a:off x="4187658"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49" name="Rounded Rectangle 335">
                <a:extLst>
                  <a:ext uri="{FF2B5EF4-FFF2-40B4-BE49-F238E27FC236}">
                    <a16:creationId xmlns:a16="http://schemas.microsoft.com/office/drawing/2014/main" id="{6ADBA124-3457-4899-886E-CEA164E0402D}"/>
                  </a:ext>
                </a:extLst>
              </p:cNvPr>
              <p:cNvSpPr/>
              <p:nvPr/>
            </p:nvSpPr>
            <p:spPr bwMode="auto">
              <a:xfrm rot="10800000">
                <a:off x="4187658"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0" name="Rounded Rectangle 336">
                <a:extLst>
                  <a:ext uri="{FF2B5EF4-FFF2-40B4-BE49-F238E27FC236}">
                    <a16:creationId xmlns:a16="http://schemas.microsoft.com/office/drawing/2014/main" id="{B5FA29DE-EB86-43D0-92AF-48804D850711}"/>
                  </a:ext>
                </a:extLst>
              </p:cNvPr>
              <p:cNvSpPr/>
              <p:nvPr/>
            </p:nvSpPr>
            <p:spPr bwMode="auto">
              <a:xfrm rot="10800000">
                <a:off x="4054863"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1" name="Rounded Rectangle 337">
                <a:extLst>
                  <a:ext uri="{FF2B5EF4-FFF2-40B4-BE49-F238E27FC236}">
                    <a16:creationId xmlns:a16="http://schemas.microsoft.com/office/drawing/2014/main" id="{7CE574E1-FA8C-498D-A2FC-14385075F7AD}"/>
                  </a:ext>
                </a:extLst>
              </p:cNvPr>
              <p:cNvSpPr/>
              <p:nvPr/>
            </p:nvSpPr>
            <p:spPr bwMode="auto">
              <a:xfrm rot="10800000">
                <a:off x="4054862"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2" name="Rounded Rectangle 338">
                <a:extLst>
                  <a:ext uri="{FF2B5EF4-FFF2-40B4-BE49-F238E27FC236}">
                    <a16:creationId xmlns:a16="http://schemas.microsoft.com/office/drawing/2014/main" id="{665E0E79-39C0-4D14-B5D7-095EBBEFDFD8}"/>
                  </a:ext>
                </a:extLst>
              </p:cNvPr>
              <p:cNvSpPr/>
              <p:nvPr/>
            </p:nvSpPr>
            <p:spPr bwMode="auto">
              <a:xfrm rot="10800000">
                <a:off x="4054862"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3" name="Rounded Rectangle 339">
                <a:extLst>
                  <a:ext uri="{FF2B5EF4-FFF2-40B4-BE49-F238E27FC236}">
                    <a16:creationId xmlns:a16="http://schemas.microsoft.com/office/drawing/2014/main" id="{26E1094D-1A3D-40AA-A93B-FDA5335AD0DC}"/>
                  </a:ext>
                </a:extLst>
              </p:cNvPr>
              <p:cNvSpPr/>
              <p:nvPr/>
            </p:nvSpPr>
            <p:spPr bwMode="auto">
              <a:xfrm rot="10800000">
                <a:off x="4054861"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4" name="Rounded Rectangle 340">
                <a:extLst>
                  <a:ext uri="{FF2B5EF4-FFF2-40B4-BE49-F238E27FC236}">
                    <a16:creationId xmlns:a16="http://schemas.microsoft.com/office/drawing/2014/main" id="{81C8EF70-213F-4C33-86E1-3E9E4C141E9B}"/>
                  </a:ext>
                </a:extLst>
              </p:cNvPr>
              <p:cNvSpPr/>
              <p:nvPr/>
            </p:nvSpPr>
            <p:spPr bwMode="auto">
              <a:xfrm rot="10800000">
                <a:off x="4054861"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5" name="Rounded Rectangle 341">
                <a:extLst>
                  <a:ext uri="{FF2B5EF4-FFF2-40B4-BE49-F238E27FC236}">
                    <a16:creationId xmlns:a16="http://schemas.microsoft.com/office/drawing/2014/main" id="{B72708CE-185C-406E-B624-1619DDA5F983}"/>
                  </a:ext>
                </a:extLst>
              </p:cNvPr>
              <p:cNvSpPr/>
              <p:nvPr/>
            </p:nvSpPr>
            <p:spPr bwMode="auto">
              <a:xfrm rot="10800000">
                <a:off x="4054861"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6" name="Rounded Rectangle 342">
                <a:extLst>
                  <a:ext uri="{FF2B5EF4-FFF2-40B4-BE49-F238E27FC236}">
                    <a16:creationId xmlns:a16="http://schemas.microsoft.com/office/drawing/2014/main" id="{364804E2-0937-44A9-830E-0A235F7ED39C}"/>
                  </a:ext>
                </a:extLst>
              </p:cNvPr>
              <p:cNvSpPr/>
              <p:nvPr/>
            </p:nvSpPr>
            <p:spPr bwMode="auto">
              <a:xfrm rot="10800000">
                <a:off x="4054860"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7" name="Rounded Rectangle 343">
                <a:extLst>
                  <a:ext uri="{FF2B5EF4-FFF2-40B4-BE49-F238E27FC236}">
                    <a16:creationId xmlns:a16="http://schemas.microsoft.com/office/drawing/2014/main" id="{BBD0FB55-F296-4D3D-801E-DF6E6D882C76}"/>
                  </a:ext>
                </a:extLst>
              </p:cNvPr>
              <p:cNvSpPr/>
              <p:nvPr/>
            </p:nvSpPr>
            <p:spPr bwMode="auto">
              <a:xfrm rot="10800000">
                <a:off x="4054860"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8" name="Rounded Rectangle 344">
                <a:extLst>
                  <a:ext uri="{FF2B5EF4-FFF2-40B4-BE49-F238E27FC236}">
                    <a16:creationId xmlns:a16="http://schemas.microsoft.com/office/drawing/2014/main" id="{6F391F63-0281-46E5-8044-061903CB0730}"/>
                  </a:ext>
                </a:extLst>
              </p:cNvPr>
              <p:cNvSpPr/>
              <p:nvPr/>
            </p:nvSpPr>
            <p:spPr bwMode="auto">
              <a:xfrm rot="10800000">
                <a:off x="3922065"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59" name="Rounded Rectangle 345">
                <a:extLst>
                  <a:ext uri="{FF2B5EF4-FFF2-40B4-BE49-F238E27FC236}">
                    <a16:creationId xmlns:a16="http://schemas.microsoft.com/office/drawing/2014/main" id="{6BB0F9BD-2E26-45CE-96FC-850A072BF0C5}"/>
                  </a:ext>
                </a:extLst>
              </p:cNvPr>
              <p:cNvSpPr/>
              <p:nvPr/>
            </p:nvSpPr>
            <p:spPr bwMode="auto">
              <a:xfrm rot="10800000">
                <a:off x="3922064"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0" name="Rounded Rectangle 346">
                <a:extLst>
                  <a:ext uri="{FF2B5EF4-FFF2-40B4-BE49-F238E27FC236}">
                    <a16:creationId xmlns:a16="http://schemas.microsoft.com/office/drawing/2014/main" id="{3106A435-0634-40E7-B2B1-B719154DE0F0}"/>
                  </a:ext>
                </a:extLst>
              </p:cNvPr>
              <p:cNvSpPr/>
              <p:nvPr/>
            </p:nvSpPr>
            <p:spPr bwMode="auto">
              <a:xfrm rot="10800000">
                <a:off x="3922064"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1" name="Rounded Rectangle 347">
                <a:extLst>
                  <a:ext uri="{FF2B5EF4-FFF2-40B4-BE49-F238E27FC236}">
                    <a16:creationId xmlns:a16="http://schemas.microsoft.com/office/drawing/2014/main" id="{7F58FFBA-1726-4A7F-B205-510A5E8ACCF6}"/>
                  </a:ext>
                </a:extLst>
              </p:cNvPr>
              <p:cNvSpPr/>
              <p:nvPr/>
            </p:nvSpPr>
            <p:spPr bwMode="auto">
              <a:xfrm rot="10800000">
                <a:off x="3922063"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2" name="Rounded Rectangle 348">
                <a:extLst>
                  <a:ext uri="{FF2B5EF4-FFF2-40B4-BE49-F238E27FC236}">
                    <a16:creationId xmlns:a16="http://schemas.microsoft.com/office/drawing/2014/main" id="{EFC5BCAE-227A-4C59-8181-C3116DB2A2E1}"/>
                  </a:ext>
                </a:extLst>
              </p:cNvPr>
              <p:cNvSpPr/>
              <p:nvPr/>
            </p:nvSpPr>
            <p:spPr bwMode="auto">
              <a:xfrm rot="10800000">
                <a:off x="3922063"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3" name="Rounded Rectangle 349">
                <a:extLst>
                  <a:ext uri="{FF2B5EF4-FFF2-40B4-BE49-F238E27FC236}">
                    <a16:creationId xmlns:a16="http://schemas.microsoft.com/office/drawing/2014/main" id="{421832BA-63AF-4182-A3F4-BE20D1EB2B6A}"/>
                  </a:ext>
                </a:extLst>
              </p:cNvPr>
              <p:cNvSpPr/>
              <p:nvPr/>
            </p:nvSpPr>
            <p:spPr bwMode="auto">
              <a:xfrm rot="10800000">
                <a:off x="3922063"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4" name="Rounded Rectangle 350">
                <a:extLst>
                  <a:ext uri="{FF2B5EF4-FFF2-40B4-BE49-F238E27FC236}">
                    <a16:creationId xmlns:a16="http://schemas.microsoft.com/office/drawing/2014/main" id="{0580B5B2-0E20-4EE0-B288-640ABB5A1360}"/>
                  </a:ext>
                </a:extLst>
              </p:cNvPr>
              <p:cNvSpPr/>
              <p:nvPr/>
            </p:nvSpPr>
            <p:spPr bwMode="auto">
              <a:xfrm rot="10800000">
                <a:off x="3922062"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5" name="Rounded Rectangle 351">
                <a:extLst>
                  <a:ext uri="{FF2B5EF4-FFF2-40B4-BE49-F238E27FC236}">
                    <a16:creationId xmlns:a16="http://schemas.microsoft.com/office/drawing/2014/main" id="{ED319027-05F4-44C1-BBEC-CBDAD8F45049}"/>
                  </a:ext>
                </a:extLst>
              </p:cNvPr>
              <p:cNvSpPr/>
              <p:nvPr/>
            </p:nvSpPr>
            <p:spPr bwMode="auto">
              <a:xfrm rot="10800000">
                <a:off x="3922062"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6" name="Rounded Rectangle 352">
                <a:extLst>
                  <a:ext uri="{FF2B5EF4-FFF2-40B4-BE49-F238E27FC236}">
                    <a16:creationId xmlns:a16="http://schemas.microsoft.com/office/drawing/2014/main" id="{D0C112CC-AC86-4139-91DA-D630D42105D2}"/>
                  </a:ext>
                </a:extLst>
              </p:cNvPr>
              <p:cNvSpPr/>
              <p:nvPr/>
            </p:nvSpPr>
            <p:spPr bwMode="auto">
              <a:xfrm rot="10800000">
                <a:off x="3789267"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7" name="Rounded Rectangle 353">
                <a:extLst>
                  <a:ext uri="{FF2B5EF4-FFF2-40B4-BE49-F238E27FC236}">
                    <a16:creationId xmlns:a16="http://schemas.microsoft.com/office/drawing/2014/main" id="{1FFB5896-2941-40A4-B9DE-03A3530462CF}"/>
                  </a:ext>
                </a:extLst>
              </p:cNvPr>
              <p:cNvSpPr/>
              <p:nvPr/>
            </p:nvSpPr>
            <p:spPr bwMode="auto">
              <a:xfrm rot="10800000">
                <a:off x="3789266"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8" name="Rounded Rectangle 354">
                <a:extLst>
                  <a:ext uri="{FF2B5EF4-FFF2-40B4-BE49-F238E27FC236}">
                    <a16:creationId xmlns:a16="http://schemas.microsoft.com/office/drawing/2014/main" id="{44AA4FD5-3750-4FA0-88EB-3CD1541CBCEE}"/>
                  </a:ext>
                </a:extLst>
              </p:cNvPr>
              <p:cNvSpPr/>
              <p:nvPr/>
            </p:nvSpPr>
            <p:spPr bwMode="auto">
              <a:xfrm rot="10800000">
                <a:off x="3789266"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69" name="Rounded Rectangle 355">
                <a:extLst>
                  <a:ext uri="{FF2B5EF4-FFF2-40B4-BE49-F238E27FC236}">
                    <a16:creationId xmlns:a16="http://schemas.microsoft.com/office/drawing/2014/main" id="{BE1EF049-941D-4E90-ABD1-8DBE8B25FCD2}"/>
                  </a:ext>
                </a:extLst>
              </p:cNvPr>
              <p:cNvSpPr/>
              <p:nvPr/>
            </p:nvSpPr>
            <p:spPr bwMode="auto">
              <a:xfrm rot="10800000">
                <a:off x="3789266"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0" name="Rounded Rectangle 356">
                <a:extLst>
                  <a:ext uri="{FF2B5EF4-FFF2-40B4-BE49-F238E27FC236}">
                    <a16:creationId xmlns:a16="http://schemas.microsoft.com/office/drawing/2014/main" id="{3A38F0C7-C293-4AF6-B81D-81C8D8919496}"/>
                  </a:ext>
                </a:extLst>
              </p:cNvPr>
              <p:cNvSpPr/>
              <p:nvPr/>
            </p:nvSpPr>
            <p:spPr bwMode="auto">
              <a:xfrm rot="10800000">
                <a:off x="3789266"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1" name="Rounded Rectangle 357">
                <a:extLst>
                  <a:ext uri="{FF2B5EF4-FFF2-40B4-BE49-F238E27FC236}">
                    <a16:creationId xmlns:a16="http://schemas.microsoft.com/office/drawing/2014/main" id="{A17F7E1D-3299-49F8-8DA5-694E81331A34}"/>
                  </a:ext>
                </a:extLst>
              </p:cNvPr>
              <p:cNvSpPr/>
              <p:nvPr/>
            </p:nvSpPr>
            <p:spPr bwMode="auto">
              <a:xfrm rot="10800000">
                <a:off x="3789266"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2" name="Rounded Rectangle 358">
                <a:extLst>
                  <a:ext uri="{FF2B5EF4-FFF2-40B4-BE49-F238E27FC236}">
                    <a16:creationId xmlns:a16="http://schemas.microsoft.com/office/drawing/2014/main" id="{182CA0F6-AABC-4CBA-A8D6-0030DACDA47E}"/>
                  </a:ext>
                </a:extLst>
              </p:cNvPr>
              <p:cNvSpPr/>
              <p:nvPr/>
            </p:nvSpPr>
            <p:spPr bwMode="auto">
              <a:xfrm rot="10800000">
                <a:off x="3789265"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3" name="Rounded Rectangle 359">
                <a:extLst>
                  <a:ext uri="{FF2B5EF4-FFF2-40B4-BE49-F238E27FC236}">
                    <a16:creationId xmlns:a16="http://schemas.microsoft.com/office/drawing/2014/main" id="{4D1189C5-27AD-47A4-AEFB-70253A71DE91}"/>
                  </a:ext>
                </a:extLst>
              </p:cNvPr>
              <p:cNvSpPr/>
              <p:nvPr/>
            </p:nvSpPr>
            <p:spPr bwMode="auto">
              <a:xfrm rot="10800000">
                <a:off x="3789265"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4" name="Rounded Rectangle 360">
                <a:extLst>
                  <a:ext uri="{FF2B5EF4-FFF2-40B4-BE49-F238E27FC236}">
                    <a16:creationId xmlns:a16="http://schemas.microsoft.com/office/drawing/2014/main" id="{1400F77A-AC05-4447-B8D4-8E089B000B5D}"/>
                  </a:ext>
                </a:extLst>
              </p:cNvPr>
              <p:cNvSpPr/>
              <p:nvPr/>
            </p:nvSpPr>
            <p:spPr bwMode="auto">
              <a:xfrm rot="10800000">
                <a:off x="3542531"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5" name="Rounded Rectangle 361">
                <a:extLst>
                  <a:ext uri="{FF2B5EF4-FFF2-40B4-BE49-F238E27FC236}">
                    <a16:creationId xmlns:a16="http://schemas.microsoft.com/office/drawing/2014/main" id="{7FB73945-E065-48F5-B3F3-8D09C6356738}"/>
                  </a:ext>
                </a:extLst>
              </p:cNvPr>
              <p:cNvSpPr/>
              <p:nvPr/>
            </p:nvSpPr>
            <p:spPr bwMode="auto">
              <a:xfrm rot="10800000">
                <a:off x="3542530"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6" name="Rounded Rectangle 362">
                <a:extLst>
                  <a:ext uri="{FF2B5EF4-FFF2-40B4-BE49-F238E27FC236}">
                    <a16:creationId xmlns:a16="http://schemas.microsoft.com/office/drawing/2014/main" id="{38D5882E-9DAC-4E2B-BE34-4789420A0196}"/>
                  </a:ext>
                </a:extLst>
              </p:cNvPr>
              <p:cNvSpPr/>
              <p:nvPr/>
            </p:nvSpPr>
            <p:spPr bwMode="auto">
              <a:xfrm rot="10800000">
                <a:off x="3542530"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7" name="Rounded Rectangle 363">
                <a:extLst>
                  <a:ext uri="{FF2B5EF4-FFF2-40B4-BE49-F238E27FC236}">
                    <a16:creationId xmlns:a16="http://schemas.microsoft.com/office/drawing/2014/main" id="{BC6773D5-D74C-4F46-8C38-8C75BE562A83}"/>
                  </a:ext>
                </a:extLst>
              </p:cNvPr>
              <p:cNvSpPr/>
              <p:nvPr/>
            </p:nvSpPr>
            <p:spPr bwMode="auto">
              <a:xfrm rot="10800000">
                <a:off x="3542529"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8" name="Rounded Rectangle 364">
                <a:extLst>
                  <a:ext uri="{FF2B5EF4-FFF2-40B4-BE49-F238E27FC236}">
                    <a16:creationId xmlns:a16="http://schemas.microsoft.com/office/drawing/2014/main" id="{A955F8AE-4E14-49E0-9562-7F47E4702517}"/>
                  </a:ext>
                </a:extLst>
              </p:cNvPr>
              <p:cNvSpPr/>
              <p:nvPr/>
            </p:nvSpPr>
            <p:spPr bwMode="auto">
              <a:xfrm rot="10800000">
                <a:off x="3542529"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79" name="Rounded Rectangle 365">
                <a:extLst>
                  <a:ext uri="{FF2B5EF4-FFF2-40B4-BE49-F238E27FC236}">
                    <a16:creationId xmlns:a16="http://schemas.microsoft.com/office/drawing/2014/main" id="{7339DFD1-88F5-4937-857B-543FED818F52}"/>
                  </a:ext>
                </a:extLst>
              </p:cNvPr>
              <p:cNvSpPr/>
              <p:nvPr/>
            </p:nvSpPr>
            <p:spPr bwMode="auto">
              <a:xfrm rot="10800000">
                <a:off x="3542529"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0" name="Rounded Rectangle 366">
                <a:extLst>
                  <a:ext uri="{FF2B5EF4-FFF2-40B4-BE49-F238E27FC236}">
                    <a16:creationId xmlns:a16="http://schemas.microsoft.com/office/drawing/2014/main" id="{C6309DDA-0DEE-4644-8757-178F34E6EC70}"/>
                  </a:ext>
                </a:extLst>
              </p:cNvPr>
              <p:cNvSpPr/>
              <p:nvPr/>
            </p:nvSpPr>
            <p:spPr bwMode="auto">
              <a:xfrm rot="10800000">
                <a:off x="3542528"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1" name="Rounded Rectangle 367">
                <a:extLst>
                  <a:ext uri="{FF2B5EF4-FFF2-40B4-BE49-F238E27FC236}">
                    <a16:creationId xmlns:a16="http://schemas.microsoft.com/office/drawing/2014/main" id="{0DB58D22-13C0-4E9A-9BB5-0876B5E8BD32}"/>
                  </a:ext>
                </a:extLst>
              </p:cNvPr>
              <p:cNvSpPr/>
              <p:nvPr/>
            </p:nvSpPr>
            <p:spPr bwMode="auto">
              <a:xfrm rot="10800000">
                <a:off x="3542528"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2" name="Rounded Rectangle 368">
                <a:extLst>
                  <a:ext uri="{FF2B5EF4-FFF2-40B4-BE49-F238E27FC236}">
                    <a16:creationId xmlns:a16="http://schemas.microsoft.com/office/drawing/2014/main" id="{D8925BFF-187D-4569-AE36-0C1AE7050EC8}"/>
                  </a:ext>
                </a:extLst>
              </p:cNvPr>
              <p:cNvSpPr/>
              <p:nvPr/>
            </p:nvSpPr>
            <p:spPr bwMode="auto">
              <a:xfrm rot="10800000">
                <a:off x="3409733"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3" name="Rounded Rectangle 369">
                <a:extLst>
                  <a:ext uri="{FF2B5EF4-FFF2-40B4-BE49-F238E27FC236}">
                    <a16:creationId xmlns:a16="http://schemas.microsoft.com/office/drawing/2014/main" id="{E697ED3F-25A2-4C51-B559-216CEAD542A1}"/>
                  </a:ext>
                </a:extLst>
              </p:cNvPr>
              <p:cNvSpPr/>
              <p:nvPr/>
            </p:nvSpPr>
            <p:spPr bwMode="auto">
              <a:xfrm rot="10800000">
                <a:off x="3409732"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4" name="Rounded Rectangle 370">
                <a:extLst>
                  <a:ext uri="{FF2B5EF4-FFF2-40B4-BE49-F238E27FC236}">
                    <a16:creationId xmlns:a16="http://schemas.microsoft.com/office/drawing/2014/main" id="{5C9E091D-E544-4E4F-AC06-97E1D4931B02}"/>
                  </a:ext>
                </a:extLst>
              </p:cNvPr>
              <p:cNvSpPr/>
              <p:nvPr/>
            </p:nvSpPr>
            <p:spPr bwMode="auto">
              <a:xfrm rot="10800000">
                <a:off x="3409732"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5" name="Rounded Rectangle 371">
                <a:extLst>
                  <a:ext uri="{FF2B5EF4-FFF2-40B4-BE49-F238E27FC236}">
                    <a16:creationId xmlns:a16="http://schemas.microsoft.com/office/drawing/2014/main" id="{2FA4C708-7609-43BA-9F81-A45E49CCAA10}"/>
                  </a:ext>
                </a:extLst>
              </p:cNvPr>
              <p:cNvSpPr/>
              <p:nvPr/>
            </p:nvSpPr>
            <p:spPr bwMode="auto">
              <a:xfrm rot="10800000">
                <a:off x="3409732"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6" name="Rounded Rectangle 372">
                <a:extLst>
                  <a:ext uri="{FF2B5EF4-FFF2-40B4-BE49-F238E27FC236}">
                    <a16:creationId xmlns:a16="http://schemas.microsoft.com/office/drawing/2014/main" id="{E2D0D08A-AFCE-4E46-B822-ACBAAEA654E1}"/>
                  </a:ext>
                </a:extLst>
              </p:cNvPr>
              <p:cNvSpPr/>
              <p:nvPr/>
            </p:nvSpPr>
            <p:spPr bwMode="auto">
              <a:xfrm rot="10800000">
                <a:off x="3409732"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7" name="Rounded Rectangle 373">
                <a:extLst>
                  <a:ext uri="{FF2B5EF4-FFF2-40B4-BE49-F238E27FC236}">
                    <a16:creationId xmlns:a16="http://schemas.microsoft.com/office/drawing/2014/main" id="{577FECF5-0AC7-4C65-BC9B-6E8AF72783C1}"/>
                  </a:ext>
                </a:extLst>
              </p:cNvPr>
              <p:cNvSpPr/>
              <p:nvPr/>
            </p:nvSpPr>
            <p:spPr bwMode="auto">
              <a:xfrm rot="10800000">
                <a:off x="3409732"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8" name="Rounded Rectangle 374">
                <a:extLst>
                  <a:ext uri="{FF2B5EF4-FFF2-40B4-BE49-F238E27FC236}">
                    <a16:creationId xmlns:a16="http://schemas.microsoft.com/office/drawing/2014/main" id="{B29E8C84-A195-457F-BBE7-A00D16DF4A7C}"/>
                  </a:ext>
                </a:extLst>
              </p:cNvPr>
              <p:cNvSpPr/>
              <p:nvPr/>
            </p:nvSpPr>
            <p:spPr bwMode="auto">
              <a:xfrm rot="10800000">
                <a:off x="3409731"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89" name="Rounded Rectangle 375">
                <a:extLst>
                  <a:ext uri="{FF2B5EF4-FFF2-40B4-BE49-F238E27FC236}">
                    <a16:creationId xmlns:a16="http://schemas.microsoft.com/office/drawing/2014/main" id="{E58DE184-794E-497B-8CEC-D8270B132361}"/>
                  </a:ext>
                </a:extLst>
              </p:cNvPr>
              <p:cNvSpPr/>
              <p:nvPr/>
            </p:nvSpPr>
            <p:spPr bwMode="auto">
              <a:xfrm rot="10800000">
                <a:off x="3409731"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0" name="Rounded Rectangle 376">
                <a:extLst>
                  <a:ext uri="{FF2B5EF4-FFF2-40B4-BE49-F238E27FC236}">
                    <a16:creationId xmlns:a16="http://schemas.microsoft.com/office/drawing/2014/main" id="{144A3C0B-22EC-43D4-A33E-D118BE5A2303}"/>
                  </a:ext>
                </a:extLst>
              </p:cNvPr>
              <p:cNvSpPr/>
              <p:nvPr/>
            </p:nvSpPr>
            <p:spPr bwMode="auto">
              <a:xfrm rot="10800000">
                <a:off x="3276935"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1" name="Rounded Rectangle 377">
                <a:extLst>
                  <a:ext uri="{FF2B5EF4-FFF2-40B4-BE49-F238E27FC236}">
                    <a16:creationId xmlns:a16="http://schemas.microsoft.com/office/drawing/2014/main" id="{4B94E648-5365-4F6C-9681-E2D4ABF6A06B}"/>
                  </a:ext>
                </a:extLst>
              </p:cNvPr>
              <p:cNvSpPr/>
              <p:nvPr/>
            </p:nvSpPr>
            <p:spPr bwMode="auto">
              <a:xfrm rot="10800000">
                <a:off x="3276934"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2" name="Rounded Rectangle 378">
                <a:extLst>
                  <a:ext uri="{FF2B5EF4-FFF2-40B4-BE49-F238E27FC236}">
                    <a16:creationId xmlns:a16="http://schemas.microsoft.com/office/drawing/2014/main" id="{D52E41B7-889B-42EE-9DF1-1A6135AF5183}"/>
                  </a:ext>
                </a:extLst>
              </p:cNvPr>
              <p:cNvSpPr/>
              <p:nvPr/>
            </p:nvSpPr>
            <p:spPr bwMode="auto">
              <a:xfrm rot="10800000">
                <a:off x="3276934"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3" name="Rounded Rectangle 379">
                <a:extLst>
                  <a:ext uri="{FF2B5EF4-FFF2-40B4-BE49-F238E27FC236}">
                    <a16:creationId xmlns:a16="http://schemas.microsoft.com/office/drawing/2014/main" id="{C442E749-8AA7-4730-B30C-14FA559D57BD}"/>
                  </a:ext>
                </a:extLst>
              </p:cNvPr>
              <p:cNvSpPr/>
              <p:nvPr/>
            </p:nvSpPr>
            <p:spPr bwMode="auto">
              <a:xfrm rot="10800000">
                <a:off x="3276934"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4" name="Rounded Rectangle 380">
                <a:extLst>
                  <a:ext uri="{FF2B5EF4-FFF2-40B4-BE49-F238E27FC236}">
                    <a16:creationId xmlns:a16="http://schemas.microsoft.com/office/drawing/2014/main" id="{F2B4E494-CEFA-476D-ACE9-8B98EB187BE3}"/>
                  </a:ext>
                </a:extLst>
              </p:cNvPr>
              <p:cNvSpPr/>
              <p:nvPr/>
            </p:nvSpPr>
            <p:spPr bwMode="auto">
              <a:xfrm rot="10800000">
                <a:off x="3276934"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5" name="Rounded Rectangle 381">
                <a:extLst>
                  <a:ext uri="{FF2B5EF4-FFF2-40B4-BE49-F238E27FC236}">
                    <a16:creationId xmlns:a16="http://schemas.microsoft.com/office/drawing/2014/main" id="{903699E4-9F0A-4C27-B45A-150AE44A95A7}"/>
                  </a:ext>
                </a:extLst>
              </p:cNvPr>
              <p:cNvSpPr/>
              <p:nvPr/>
            </p:nvSpPr>
            <p:spPr bwMode="auto">
              <a:xfrm rot="10800000">
                <a:off x="3276934"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6" name="Rounded Rectangle 382">
                <a:extLst>
                  <a:ext uri="{FF2B5EF4-FFF2-40B4-BE49-F238E27FC236}">
                    <a16:creationId xmlns:a16="http://schemas.microsoft.com/office/drawing/2014/main" id="{045151AA-E34A-48AC-BAD7-91B00EC7C41B}"/>
                  </a:ext>
                </a:extLst>
              </p:cNvPr>
              <p:cNvSpPr/>
              <p:nvPr/>
            </p:nvSpPr>
            <p:spPr bwMode="auto">
              <a:xfrm rot="10800000">
                <a:off x="3276933"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7" name="Rounded Rectangle 383">
                <a:extLst>
                  <a:ext uri="{FF2B5EF4-FFF2-40B4-BE49-F238E27FC236}">
                    <a16:creationId xmlns:a16="http://schemas.microsoft.com/office/drawing/2014/main" id="{CEB8C87C-90BF-4A1E-900B-0F047C0F8EFC}"/>
                  </a:ext>
                </a:extLst>
              </p:cNvPr>
              <p:cNvSpPr/>
              <p:nvPr/>
            </p:nvSpPr>
            <p:spPr bwMode="auto">
              <a:xfrm rot="10800000">
                <a:off x="3276933"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8" name="Rounded Rectangle 384">
                <a:extLst>
                  <a:ext uri="{FF2B5EF4-FFF2-40B4-BE49-F238E27FC236}">
                    <a16:creationId xmlns:a16="http://schemas.microsoft.com/office/drawing/2014/main" id="{D70868C4-5E2A-475D-977B-4144AAEA8199}"/>
                  </a:ext>
                </a:extLst>
              </p:cNvPr>
              <p:cNvSpPr/>
              <p:nvPr/>
            </p:nvSpPr>
            <p:spPr bwMode="auto">
              <a:xfrm rot="10800000">
                <a:off x="3144138"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199" name="Rounded Rectangle 385">
                <a:extLst>
                  <a:ext uri="{FF2B5EF4-FFF2-40B4-BE49-F238E27FC236}">
                    <a16:creationId xmlns:a16="http://schemas.microsoft.com/office/drawing/2014/main" id="{35B7056B-3900-45DC-84ED-47F35237BA66}"/>
                  </a:ext>
                </a:extLst>
              </p:cNvPr>
              <p:cNvSpPr/>
              <p:nvPr/>
            </p:nvSpPr>
            <p:spPr bwMode="auto">
              <a:xfrm rot="10800000">
                <a:off x="3144137"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0" name="Rounded Rectangle 386">
                <a:extLst>
                  <a:ext uri="{FF2B5EF4-FFF2-40B4-BE49-F238E27FC236}">
                    <a16:creationId xmlns:a16="http://schemas.microsoft.com/office/drawing/2014/main" id="{EC5B38B3-C6A8-461C-9CDE-5DA792B67F34}"/>
                  </a:ext>
                </a:extLst>
              </p:cNvPr>
              <p:cNvSpPr/>
              <p:nvPr/>
            </p:nvSpPr>
            <p:spPr bwMode="auto">
              <a:xfrm rot="10800000">
                <a:off x="3144137"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1" name="Rounded Rectangle 387">
                <a:extLst>
                  <a:ext uri="{FF2B5EF4-FFF2-40B4-BE49-F238E27FC236}">
                    <a16:creationId xmlns:a16="http://schemas.microsoft.com/office/drawing/2014/main" id="{CA9D1017-9D3A-4DCD-96E1-ECC0A17D6660}"/>
                  </a:ext>
                </a:extLst>
              </p:cNvPr>
              <p:cNvSpPr/>
              <p:nvPr/>
            </p:nvSpPr>
            <p:spPr bwMode="auto">
              <a:xfrm rot="10800000">
                <a:off x="3144136"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2" name="Rounded Rectangle 388">
                <a:extLst>
                  <a:ext uri="{FF2B5EF4-FFF2-40B4-BE49-F238E27FC236}">
                    <a16:creationId xmlns:a16="http://schemas.microsoft.com/office/drawing/2014/main" id="{3952FAC4-2EEC-4134-9D07-72EC69F2CE8A}"/>
                  </a:ext>
                </a:extLst>
              </p:cNvPr>
              <p:cNvSpPr/>
              <p:nvPr/>
            </p:nvSpPr>
            <p:spPr bwMode="auto">
              <a:xfrm rot="10800000">
                <a:off x="3144136"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3" name="Rounded Rectangle 389">
                <a:extLst>
                  <a:ext uri="{FF2B5EF4-FFF2-40B4-BE49-F238E27FC236}">
                    <a16:creationId xmlns:a16="http://schemas.microsoft.com/office/drawing/2014/main" id="{66015DD7-7422-4C42-B91E-F7700B8812E7}"/>
                  </a:ext>
                </a:extLst>
              </p:cNvPr>
              <p:cNvSpPr/>
              <p:nvPr/>
            </p:nvSpPr>
            <p:spPr bwMode="auto">
              <a:xfrm rot="10800000">
                <a:off x="3144136"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4" name="Rounded Rectangle 390">
                <a:extLst>
                  <a:ext uri="{FF2B5EF4-FFF2-40B4-BE49-F238E27FC236}">
                    <a16:creationId xmlns:a16="http://schemas.microsoft.com/office/drawing/2014/main" id="{6232B2C4-270A-478E-B8BF-A7A522153587}"/>
                  </a:ext>
                </a:extLst>
              </p:cNvPr>
              <p:cNvSpPr/>
              <p:nvPr/>
            </p:nvSpPr>
            <p:spPr bwMode="auto">
              <a:xfrm rot="10800000">
                <a:off x="3144135"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5" name="Rounded Rectangle 391">
                <a:extLst>
                  <a:ext uri="{FF2B5EF4-FFF2-40B4-BE49-F238E27FC236}">
                    <a16:creationId xmlns:a16="http://schemas.microsoft.com/office/drawing/2014/main" id="{AF51F683-F729-4E22-8FF7-20D55BA13B89}"/>
                  </a:ext>
                </a:extLst>
              </p:cNvPr>
              <p:cNvSpPr/>
              <p:nvPr/>
            </p:nvSpPr>
            <p:spPr bwMode="auto">
              <a:xfrm rot="10800000">
                <a:off x="3144135"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6" name="Rounded Rectangle 392">
                <a:extLst>
                  <a:ext uri="{FF2B5EF4-FFF2-40B4-BE49-F238E27FC236}">
                    <a16:creationId xmlns:a16="http://schemas.microsoft.com/office/drawing/2014/main" id="{A2FBAC73-A864-42BD-89F0-EC14D0DC768C}"/>
                  </a:ext>
                </a:extLst>
              </p:cNvPr>
              <p:cNvSpPr/>
              <p:nvPr/>
            </p:nvSpPr>
            <p:spPr bwMode="auto">
              <a:xfrm rot="10800000">
                <a:off x="3011340"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7" name="Rounded Rectangle 393">
                <a:extLst>
                  <a:ext uri="{FF2B5EF4-FFF2-40B4-BE49-F238E27FC236}">
                    <a16:creationId xmlns:a16="http://schemas.microsoft.com/office/drawing/2014/main" id="{FCE93631-4980-4E34-9A52-5FF4DDD7D95F}"/>
                  </a:ext>
                </a:extLst>
              </p:cNvPr>
              <p:cNvSpPr/>
              <p:nvPr/>
            </p:nvSpPr>
            <p:spPr bwMode="auto">
              <a:xfrm rot="10800000">
                <a:off x="3011339"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8" name="Rounded Rectangle 394">
                <a:extLst>
                  <a:ext uri="{FF2B5EF4-FFF2-40B4-BE49-F238E27FC236}">
                    <a16:creationId xmlns:a16="http://schemas.microsoft.com/office/drawing/2014/main" id="{81DE6AC8-A84F-486E-89A5-04E74C3365B2}"/>
                  </a:ext>
                </a:extLst>
              </p:cNvPr>
              <p:cNvSpPr/>
              <p:nvPr/>
            </p:nvSpPr>
            <p:spPr bwMode="auto">
              <a:xfrm rot="10800000">
                <a:off x="3011339"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09" name="Rounded Rectangle 395">
                <a:extLst>
                  <a:ext uri="{FF2B5EF4-FFF2-40B4-BE49-F238E27FC236}">
                    <a16:creationId xmlns:a16="http://schemas.microsoft.com/office/drawing/2014/main" id="{E37828A2-4AD5-482C-8256-4578A4E08AE9}"/>
                  </a:ext>
                </a:extLst>
              </p:cNvPr>
              <p:cNvSpPr/>
              <p:nvPr/>
            </p:nvSpPr>
            <p:spPr bwMode="auto">
              <a:xfrm rot="10800000">
                <a:off x="3011339"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0" name="Rounded Rectangle 396">
                <a:extLst>
                  <a:ext uri="{FF2B5EF4-FFF2-40B4-BE49-F238E27FC236}">
                    <a16:creationId xmlns:a16="http://schemas.microsoft.com/office/drawing/2014/main" id="{9FC6971D-7A5D-48EE-8E5B-F62C992D2EFC}"/>
                  </a:ext>
                </a:extLst>
              </p:cNvPr>
              <p:cNvSpPr/>
              <p:nvPr/>
            </p:nvSpPr>
            <p:spPr bwMode="auto">
              <a:xfrm rot="10800000">
                <a:off x="3011339"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1" name="Rounded Rectangle 397">
                <a:extLst>
                  <a:ext uri="{FF2B5EF4-FFF2-40B4-BE49-F238E27FC236}">
                    <a16:creationId xmlns:a16="http://schemas.microsoft.com/office/drawing/2014/main" id="{84B6179C-4248-4AC1-8B48-E70AB213CD8B}"/>
                  </a:ext>
                </a:extLst>
              </p:cNvPr>
              <p:cNvSpPr/>
              <p:nvPr/>
            </p:nvSpPr>
            <p:spPr bwMode="auto">
              <a:xfrm rot="10800000">
                <a:off x="3011339"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2" name="Rounded Rectangle 398">
                <a:extLst>
                  <a:ext uri="{FF2B5EF4-FFF2-40B4-BE49-F238E27FC236}">
                    <a16:creationId xmlns:a16="http://schemas.microsoft.com/office/drawing/2014/main" id="{C430B14D-28D7-4DC5-9F2E-078F42F16045}"/>
                  </a:ext>
                </a:extLst>
              </p:cNvPr>
              <p:cNvSpPr/>
              <p:nvPr/>
            </p:nvSpPr>
            <p:spPr bwMode="auto">
              <a:xfrm rot="10800000">
                <a:off x="3011338"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3" name="Rounded Rectangle 399">
                <a:extLst>
                  <a:ext uri="{FF2B5EF4-FFF2-40B4-BE49-F238E27FC236}">
                    <a16:creationId xmlns:a16="http://schemas.microsoft.com/office/drawing/2014/main" id="{A2055FCA-8517-4B64-824A-57027E37756C}"/>
                  </a:ext>
                </a:extLst>
              </p:cNvPr>
              <p:cNvSpPr/>
              <p:nvPr/>
            </p:nvSpPr>
            <p:spPr bwMode="auto">
              <a:xfrm rot="10800000">
                <a:off x="3011338"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4" name="Rounded Rectangle 400">
                <a:extLst>
                  <a:ext uri="{FF2B5EF4-FFF2-40B4-BE49-F238E27FC236}">
                    <a16:creationId xmlns:a16="http://schemas.microsoft.com/office/drawing/2014/main" id="{740CB199-772C-4AC7-A0E0-41A3B05CA11C}"/>
                  </a:ext>
                </a:extLst>
              </p:cNvPr>
              <p:cNvSpPr/>
              <p:nvPr/>
            </p:nvSpPr>
            <p:spPr bwMode="auto">
              <a:xfrm rot="10800000">
                <a:off x="2878543" y="2911238"/>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5" name="Rounded Rectangle 401">
                <a:extLst>
                  <a:ext uri="{FF2B5EF4-FFF2-40B4-BE49-F238E27FC236}">
                    <a16:creationId xmlns:a16="http://schemas.microsoft.com/office/drawing/2014/main" id="{858C721D-32FF-45D9-BFF1-250F1D2831C0}"/>
                  </a:ext>
                </a:extLst>
              </p:cNvPr>
              <p:cNvSpPr/>
              <p:nvPr/>
            </p:nvSpPr>
            <p:spPr bwMode="auto">
              <a:xfrm rot="10800000">
                <a:off x="2878542" y="3023129"/>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6" name="Rounded Rectangle 402">
                <a:extLst>
                  <a:ext uri="{FF2B5EF4-FFF2-40B4-BE49-F238E27FC236}">
                    <a16:creationId xmlns:a16="http://schemas.microsoft.com/office/drawing/2014/main" id="{2900338B-B34A-4A30-A468-3779930A8EE6}"/>
                  </a:ext>
                </a:extLst>
              </p:cNvPr>
              <p:cNvSpPr/>
              <p:nvPr/>
            </p:nvSpPr>
            <p:spPr bwMode="auto">
              <a:xfrm rot="10800000">
                <a:off x="2878542" y="3135020"/>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7" name="Rounded Rectangle 403">
                <a:extLst>
                  <a:ext uri="{FF2B5EF4-FFF2-40B4-BE49-F238E27FC236}">
                    <a16:creationId xmlns:a16="http://schemas.microsoft.com/office/drawing/2014/main" id="{F9CA7F99-6E77-47AD-9ADC-3BE385260738}"/>
                  </a:ext>
                </a:extLst>
              </p:cNvPr>
              <p:cNvSpPr/>
              <p:nvPr/>
            </p:nvSpPr>
            <p:spPr bwMode="auto">
              <a:xfrm rot="10800000">
                <a:off x="2878541" y="3358802"/>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8" name="Rounded Rectangle 404">
                <a:extLst>
                  <a:ext uri="{FF2B5EF4-FFF2-40B4-BE49-F238E27FC236}">
                    <a16:creationId xmlns:a16="http://schemas.microsoft.com/office/drawing/2014/main" id="{2A8959B2-2F86-4453-AE84-A12E9CD38EBE}"/>
                  </a:ext>
                </a:extLst>
              </p:cNvPr>
              <p:cNvSpPr/>
              <p:nvPr/>
            </p:nvSpPr>
            <p:spPr bwMode="auto">
              <a:xfrm rot="10800000">
                <a:off x="2878541" y="347069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19" name="Rounded Rectangle 405">
                <a:extLst>
                  <a:ext uri="{FF2B5EF4-FFF2-40B4-BE49-F238E27FC236}">
                    <a16:creationId xmlns:a16="http://schemas.microsoft.com/office/drawing/2014/main" id="{EA918D70-9AC1-4292-BFCF-FC0619605A25}"/>
                  </a:ext>
                </a:extLst>
              </p:cNvPr>
              <p:cNvSpPr/>
              <p:nvPr/>
            </p:nvSpPr>
            <p:spPr bwMode="auto">
              <a:xfrm rot="10800000">
                <a:off x="2878541" y="3582584"/>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20" name="Rounded Rectangle 406">
                <a:extLst>
                  <a:ext uri="{FF2B5EF4-FFF2-40B4-BE49-F238E27FC236}">
                    <a16:creationId xmlns:a16="http://schemas.microsoft.com/office/drawing/2014/main" id="{38A2840B-24EA-4740-9195-3FA416597851}"/>
                  </a:ext>
                </a:extLst>
              </p:cNvPr>
              <p:cNvSpPr/>
              <p:nvPr/>
            </p:nvSpPr>
            <p:spPr bwMode="auto">
              <a:xfrm rot="10800000">
                <a:off x="2878540" y="3246911"/>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sp>
            <p:nvSpPr>
              <p:cNvPr id="221" name="Rounded Rectangle 407">
                <a:extLst>
                  <a:ext uri="{FF2B5EF4-FFF2-40B4-BE49-F238E27FC236}">
                    <a16:creationId xmlns:a16="http://schemas.microsoft.com/office/drawing/2014/main" id="{45A0EF01-3A55-42F5-B9B0-A7048F4A6D59}"/>
                  </a:ext>
                </a:extLst>
              </p:cNvPr>
              <p:cNvSpPr/>
              <p:nvPr/>
            </p:nvSpPr>
            <p:spPr bwMode="auto">
              <a:xfrm rot="10800000">
                <a:off x="2878540" y="3694473"/>
                <a:ext cx="94940" cy="89645"/>
              </a:xfrm>
              <a:prstGeom prst="roundRect">
                <a:avLst>
                  <a:gd name="adj" fmla="val 5203"/>
                </a:avLst>
              </a:prstGeom>
              <a:gradFill>
                <a:gsLst>
                  <a:gs pos="0">
                    <a:srgbClr val="69E515"/>
                  </a:gs>
                  <a:gs pos="68000">
                    <a:srgbClr val="3A761C"/>
                  </a:gs>
                  <a:gs pos="100000">
                    <a:srgbClr val="388A22"/>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12700" h="6350" prst="coolSlant"/>
              </a:sp3d>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endParaRPr lang="en-US" baseline="-25000" dirty="0">
                  <a:solidFill>
                    <a:srgbClr val="FFFFFF"/>
                  </a:solidFill>
                  <a:effectLst>
                    <a:outerShdw blurRad="38100" dist="38100" dir="2700000" algn="tl">
                      <a:srgbClr val="000000">
                        <a:alpha val="43137"/>
                      </a:srgbClr>
                    </a:outerShdw>
                  </a:effectLst>
                  <a:latin typeface="Trebuchet MS" pitchFamily="34" charset="0"/>
                </a:endParaRPr>
              </a:p>
            </p:txBody>
          </p:sp>
        </p:grpSp>
      </p:grpSp>
      <p:cxnSp>
        <p:nvCxnSpPr>
          <p:cNvPr id="222" name="Straight Arrow Connector 221">
            <a:extLst>
              <a:ext uri="{FF2B5EF4-FFF2-40B4-BE49-F238E27FC236}">
                <a16:creationId xmlns:a16="http://schemas.microsoft.com/office/drawing/2014/main" id="{D4798B47-33A3-44F1-9471-28DB999D56E6}"/>
              </a:ext>
            </a:extLst>
          </p:cNvPr>
          <p:cNvCxnSpPr>
            <a:cxnSpLocks/>
          </p:cNvCxnSpPr>
          <p:nvPr/>
        </p:nvCxnSpPr>
        <p:spPr>
          <a:xfrm flipH="1">
            <a:off x="2994695" y="4392172"/>
            <a:ext cx="774818"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3" name="Oval 112">
            <a:extLst>
              <a:ext uri="{FF2B5EF4-FFF2-40B4-BE49-F238E27FC236}">
                <a16:creationId xmlns:a16="http://schemas.microsoft.com/office/drawing/2014/main" id="{A9FBF329-E994-4EF2-9029-6452BCF7D737}"/>
              </a:ext>
            </a:extLst>
          </p:cNvPr>
          <p:cNvSpPr/>
          <p:nvPr/>
        </p:nvSpPr>
        <p:spPr>
          <a:xfrm rot="10800000">
            <a:off x="770855" y="2620981"/>
            <a:ext cx="71796" cy="770101"/>
          </a:xfrm>
          <a:custGeom>
            <a:avLst/>
            <a:gdLst>
              <a:gd name="connsiteX0" fmla="*/ 0 w 3048786"/>
              <a:gd name="connsiteY0" fmla="*/ 1532176 h 3064351"/>
              <a:gd name="connsiteX1" fmla="*/ 1524393 w 3048786"/>
              <a:gd name="connsiteY1" fmla="*/ 0 h 3064351"/>
              <a:gd name="connsiteX2" fmla="*/ 3048786 w 3048786"/>
              <a:gd name="connsiteY2" fmla="*/ 1532176 h 3064351"/>
              <a:gd name="connsiteX3" fmla="*/ 1524393 w 3048786"/>
              <a:gd name="connsiteY3" fmla="*/ 3064352 h 3064351"/>
              <a:gd name="connsiteX4" fmla="*/ 0 w 3048786"/>
              <a:gd name="connsiteY4" fmla="*/ 1532176 h 3064351"/>
              <a:gd name="connsiteX0" fmla="*/ 1524393 w 3048786"/>
              <a:gd name="connsiteY0" fmla="*/ 0 h 3064352"/>
              <a:gd name="connsiteX1" fmla="*/ 3048786 w 3048786"/>
              <a:gd name="connsiteY1" fmla="*/ 1532176 h 3064352"/>
              <a:gd name="connsiteX2" fmla="*/ 1524393 w 3048786"/>
              <a:gd name="connsiteY2" fmla="*/ 3064352 h 3064352"/>
              <a:gd name="connsiteX3" fmla="*/ 0 w 3048786"/>
              <a:gd name="connsiteY3" fmla="*/ 1532176 h 3064352"/>
              <a:gd name="connsiteX4" fmla="*/ 1615833 w 3048786"/>
              <a:gd name="connsiteY4" fmla="*/ 91440 h 3064352"/>
              <a:gd name="connsiteX0" fmla="*/ 1524393 w 3048786"/>
              <a:gd name="connsiteY0" fmla="*/ 0 h 3064352"/>
              <a:gd name="connsiteX1" fmla="*/ 3048786 w 3048786"/>
              <a:gd name="connsiteY1" fmla="*/ 1532176 h 3064352"/>
              <a:gd name="connsiteX2" fmla="*/ 1524393 w 3048786"/>
              <a:gd name="connsiteY2" fmla="*/ 3064352 h 3064352"/>
              <a:gd name="connsiteX3" fmla="*/ 0 w 3048786"/>
              <a:gd name="connsiteY3" fmla="*/ 1532176 h 3064352"/>
              <a:gd name="connsiteX0" fmla="*/ 0 w 1524393"/>
              <a:gd name="connsiteY0" fmla="*/ 0 h 3064352"/>
              <a:gd name="connsiteX1" fmla="*/ 1524393 w 1524393"/>
              <a:gd name="connsiteY1" fmla="*/ 1532176 h 3064352"/>
              <a:gd name="connsiteX2" fmla="*/ 0 w 1524393"/>
              <a:gd name="connsiteY2" fmla="*/ 3064352 h 3064352"/>
              <a:gd name="connsiteX0" fmla="*/ 0 w 1537411"/>
              <a:gd name="connsiteY0" fmla="*/ 0 h 3064352"/>
              <a:gd name="connsiteX1" fmla="*/ 695959 w 1537411"/>
              <a:gd name="connsiteY1" fmla="*/ 157722 h 3064352"/>
              <a:gd name="connsiteX2" fmla="*/ 1524393 w 1537411"/>
              <a:gd name="connsiteY2" fmla="*/ 1532176 h 3064352"/>
              <a:gd name="connsiteX3" fmla="*/ 0 w 1537411"/>
              <a:gd name="connsiteY3" fmla="*/ 3064352 h 3064352"/>
              <a:gd name="connsiteX0" fmla="*/ 0 w 1537411"/>
              <a:gd name="connsiteY0" fmla="*/ 0 h 3067801"/>
              <a:gd name="connsiteX1" fmla="*/ 695959 w 1537411"/>
              <a:gd name="connsiteY1" fmla="*/ 157722 h 3067801"/>
              <a:gd name="connsiteX2" fmla="*/ 1524393 w 1537411"/>
              <a:gd name="connsiteY2" fmla="*/ 1532176 h 3067801"/>
              <a:gd name="connsiteX3" fmla="*/ 665529 w 1537411"/>
              <a:gd name="connsiteY3" fmla="*/ 2898300 h 3067801"/>
              <a:gd name="connsiteX4" fmla="*/ 0 w 1537411"/>
              <a:gd name="connsiteY4" fmla="*/ 3064352 h 3067801"/>
              <a:gd name="connsiteX0" fmla="*/ 0 w 1537411"/>
              <a:gd name="connsiteY0" fmla="*/ 0 h 2898300"/>
              <a:gd name="connsiteX1" fmla="*/ 695959 w 1537411"/>
              <a:gd name="connsiteY1" fmla="*/ 157722 h 2898300"/>
              <a:gd name="connsiteX2" fmla="*/ 1524393 w 1537411"/>
              <a:gd name="connsiteY2" fmla="*/ 1532176 h 2898300"/>
              <a:gd name="connsiteX3" fmla="*/ 665529 w 1537411"/>
              <a:gd name="connsiteY3" fmla="*/ 2898300 h 2898300"/>
              <a:gd name="connsiteX0" fmla="*/ 30430 w 871882"/>
              <a:gd name="connsiteY0" fmla="*/ 0 h 2740578"/>
              <a:gd name="connsiteX1" fmla="*/ 858864 w 871882"/>
              <a:gd name="connsiteY1" fmla="*/ 1374454 h 2740578"/>
              <a:gd name="connsiteX2" fmla="*/ 0 w 871882"/>
              <a:gd name="connsiteY2" fmla="*/ 2740578 h 2740578"/>
              <a:gd name="connsiteX0" fmla="*/ 30430 w 1031013"/>
              <a:gd name="connsiteY0" fmla="*/ 0 h 2740578"/>
              <a:gd name="connsiteX1" fmla="*/ 1020222 w 1031013"/>
              <a:gd name="connsiteY1" fmla="*/ 1460332 h 2740578"/>
              <a:gd name="connsiteX2" fmla="*/ 0 w 1031013"/>
              <a:gd name="connsiteY2" fmla="*/ 2740578 h 2740578"/>
              <a:gd name="connsiteX0" fmla="*/ 30430 w 1031013"/>
              <a:gd name="connsiteY0" fmla="*/ 0 h 2740578"/>
              <a:gd name="connsiteX1" fmla="*/ 1020222 w 1031013"/>
              <a:gd name="connsiteY1" fmla="*/ 1460332 h 2740578"/>
              <a:gd name="connsiteX2" fmla="*/ 0 w 1031013"/>
              <a:gd name="connsiteY2" fmla="*/ 2740578 h 2740578"/>
              <a:gd name="connsiteX0" fmla="*/ 30430 w 1030674"/>
              <a:gd name="connsiteY0" fmla="*/ 0 h 2740578"/>
              <a:gd name="connsiteX1" fmla="*/ 1020222 w 1030674"/>
              <a:gd name="connsiteY1" fmla="*/ 1460332 h 2740578"/>
              <a:gd name="connsiteX2" fmla="*/ 0 w 1030674"/>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Lst>
            <a:ahLst/>
            <a:cxnLst>
              <a:cxn ang="0">
                <a:pos x="connsiteX0" y="connsiteY0"/>
              </a:cxn>
              <a:cxn ang="0">
                <a:pos x="connsiteX1" y="connsiteY1"/>
              </a:cxn>
              <a:cxn ang="0">
                <a:pos x="connsiteX2" y="connsiteY2"/>
              </a:cxn>
            </a:cxnLst>
            <a:rect l="l" t="t" r="r" b="b"/>
            <a:pathLst>
              <a:path w="1021357" h="2740578">
                <a:moveTo>
                  <a:pt x="30430" y="0"/>
                </a:moveTo>
                <a:cubicBezTo>
                  <a:pt x="284495" y="255363"/>
                  <a:pt x="974875" y="750468"/>
                  <a:pt x="1020222" y="1460332"/>
                </a:cubicBezTo>
                <a:cubicBezTo>
                  <a:pt x="1055507" y="2196194"/>
                  <a:pt x="254065" y="2485215"/>
                  <a:pt x="0" y="2740578"/>
                </a:cubicBezTo>
              </a:path>
            </a:pathLst>
          </a:custGeom>
          <a:noFill/>
          <a:ln w="44450">
            <a:solidFill>
              <a:schemeClr val="accent5"/>
            </a:solidFill>
            <a:headEnd type="triangle"/>
            <a:tailEnd type="non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p>
        </p:txBody>
      </p:sp>
      <p:grpSp>
        <p:nvGrpSpPr>
          <p:cNvPr id="224" name="Group 223">
            <a:extLst>
              <a:ext uri="{FF2B5EF4-FFF2-40B4-BE49-F238E27FC236}">
                <a16:creationId xmlns:a16="http://schemas.microsoft.com/office/drawing/2014/main" id="{5040F13F-4491-4522-8DC8-0114E37F6272}"/>
              </a:ext>
            </a:extLst>
          </p:cNvPr>
          <p:cNvGrpSpPr/>
          <p:nvPr/>
        </p:nvGrpSpPr>
        <p:grpSpPr>
          <a:xfrm>
            <a:off x="2529537" y="3275789"/>
            <a:ext cx="1167940" cy="601567"/>
            <a:chOff x="2561203" y="2622278"/>
            <a:chExt cx="1167939" cy="601567"/>
          </a:xfrm>
          <a:effectLst/>
        </p:grpSpPr>
        <p:grpSp>
          <p:nvGrpSpPr>
            <p:cNvPr id="225" name="Group 224">
              <a:extLst>
                <a:ext uri="{FF2B5EF4-FFF2-40B4-BE49-F238E27FC236}">
                  <a16:creationId xmlns:a16="http://schemas.microsoft.com/office/drawing/2014/main" id="{71CF389F-07B1-4697-A753-B67CC2852557}"/>
                </a:ext>
              </a:extLst>
            </p:cNvPr>
            <p:cNvGrpSpPr/>
            <p:nvPr/>
          </p:nvGrpSpPr>
          <p:grpSpPr>
            <a:xfrm flipH="1">
              <a:off x="2561203" y="2622278"/>
              <a:ext cx="584526" cy="601567"/>
              <a:chOff x="5802489" y="2978150"/>
              <a:chExt cx="648359" cy="250472"/>
            </a:xfrm>
          </p:grpSpPr>
          <p:cxnSp>
            <p:nvCxnSpPr>
              <p:cNvPr id="230" name="Straight Arrow Connector 229">
                <a:extLst>
                  <a:ext uri="{FF2B5EF4-FFF2-40B4-BE49-F238E27FC236}">
                    <a16:creationId xmlns:a16="http://schemas.microsoft.com/office/drawing/2014/main" id="{F645646C-909E-4E62-9FE8-B1232CA1BFAB}"/>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31" name="Straight Arrow Connector 230">
                <a:extLst>
                  <a:ext uri="{FF2B5EF4-FFF2-40B4-BE49-F238E27FC236}">
                    <a16:creationId xmlns:a16="http://schemas.microsoft.com/office/drawing/2014/main" id="{4C446863-1D5A-4FA5-91B1-B682538F6E8A}"/>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32" name="Straight Arrow Connector 231">
                <a:extLst>
                  <a:ext uri="{FF2B5EF4-FFF2-40B4-BE49-F238E27FC236}">
                    <a16:creationId xmlns:a16="http://schemas.microsoft.com/office/drawing/2014/main" id="{652BBC80-0583-498D-89E7-AA92E17EA554}"/>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226" name="Group 225">
              <a:extLst>
                <a:ext uri="{FF2B5EF4-FFF2-40B4-BE49-F238E27FC236}">
                  <a16:creationId xmlns:a16="http://schemas.microsoft.com/office/drawing/2014/main" id="{2F40D8A7-E502-454D-9F8C-D2C5B148A61B}"/>
                </a:ext>
              </a:extLst>
            </p:cNvPr>
            <p:cNvGrpSpPr/>
            <p:nvPr/>
          </p:nvGrpSpPr>
          <p:grpSpPr>
            <a:xfrm>
              <a:off x="3144616" y="2622278"/>
              <a:ext cx="584526" cy="601567"/>
              <a:chOff x="5802489" y="2978150"/>
              <a:chExt cx="648359" cy="250472"/>
            </a:xfrm>
          </p:grpSpPr>
          <p:cxnSp>
            <p:nvCxnSpPr>
              <p:cNvPr id="227" name="Straight Arrow Connector 226">
                <a:extLst>
                  <a:ext uri="{FF2B5EF4-FFF2-40B4-BE49-F238E27FC236}">
                    <a16:creationId xmlns:a16="http://schemas.microsoft.com/office/drawing/2014/main" id="{6C5D35B0-8C43-4A69-AD56-C3CFB1D3B865}"/>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28" name="Straight Arrow Connector 227">
                <a:extLst>
                  <a:ext uri="{FF2B5EF4-FFF2-40B4-BE49-F238E27FC236}">
                    <a16:creationId xmlns:a16="http://schemas.microsoft.com/office/drawing/2014/main" id="{CCE30F25-EF25-449C-8846-7D0E107997EB}"/>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29" name="Straight Arrow Connector 228">
                <a:extLst>
                  <a:ext uri="{FF2B5EF4-FFF2-40B4-BE49-F238E27FC236}">
                    <a16:creationId xmlns:a16="http://schemas.microsoft.com/office/drawing/2014/main" id="{F9A37512-3A2E-42A0-BDE2-285FA3F68C9F}"/>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grpSp>
      <p:sp>
        <p:nvSpPr>
          <p:cNvPr id="233" name="Oval 112">
            <a:extLst>
              <a:ext uri="{FF2B5EF4-FFF2-40B4-BE49-F238E27FC236}">
                <a16:creationId xmlns:a16="http://schemas.microsoft.com/office/drawing/2014/main" id="{2A9E7D39-8891-4E8F-90AE-5490F82E9744}"/>
              </a:ext>
            </a:extLst>
          </p:cNvPr>
          <p:cNvSpPr/>
          <p:nvPr/>
        </p:nvSpPr>
        <p:spPr>
          <a:xfrm rot="1381296">
            <a:off x="3018123" y="3868867"/>
            <a:ext cx="45719" cy="482843"/>
          </a:xfrm>
          <a:custGeom>
            <a:avLst/>
            <a:gdLst>
              <a:gd name="connsiteX0" fmla="*/ 0 w 3048786"/>
              <a:gd name="connsiteY0" fmla="*/ 1532176 h 3064351"/>
              <a:gd name="connsiteX1" fmla="*/ 1524393 w 3048786"/>
              <a:gd name="connsiteY1" fmla="*/ 0 h 3064351"/>
              <a:gd name="connsiteX2" fmla="*/ 3048786 w 3048786"/>
              <a:gd name="connsiteY2" fmla="*/ 1532176 h 3064351"/>
              <a:gd name="connsiteX3" fmla="*/ 1524393 w 3048786"/>
              <a:gd name="connsiteY3" fmla="*/ 3064352 h 3064351"/>
              <a:gd name="connsiteX4" fmla="*/ 0 w 3048786"/>
              <a:gd name="connsiteY4" fmla="*/ 1532176 h 3064351"/>
              <a:gd name="connsiteX0" fmla="*/ 1524393 w 3048786"/>
              <a:gd name="connsiteY0" fmla="*/ 0 h 3064352"/>
              <a:gd name="connsiteX1" fmla="*/ 3048786 w 3048786"/>
              <a:gd name="connsiteY1" fmla="*/ 1532176 h 3064352"/>
              <a:gd name="connsiteX2" fmla="*/ 1524393 w 3048786"/>
              <a:gd name="connsiteY2" fmla="*/ 3064352 h 3064352"/>
              <a:gd name="connsiteX3" fmla="*/ 0 w 3048786"/>
              <a:gd name="connsiteY3" fmla="*/ 1532176 h 3064352"/>
              <a:gd name="connsiteX4" fmla="*/ 1615833 w 3048786"/>
              <a:gd name="connsiteY4" fmla="*/ 91440 h 3064352"/>
              <a:gd name="connsiteX0" fmla="*/ 1524393 w 3048786"/>
              <a:gd name="connsiteY0" fmla="*/ 0 h 3064352"/>
              <a:gd name="connsiteX1" fmla="*/ 3048786 w 3048786"/>
              <a:gd name="connsiteY1" fmla="*/ 1532176 h 3064352"/>
              <a:gd name="connsiteX2" fmla="*/ 1524393 w 3048786"/>
              <a:gd name="connsiteY2" fmla="*/ 3064352 h 3064352"/>
              <a:gd name="connsiteX3" fmla="*/ 0 w 3048786"/>
              <a:gd name="connsiteY3" fmla="*/ 1532176 h 3064352"/>
              <a:gd name="connsiteX0" fmla="*/ 0 w 1524393"/>
              <a:gd name="connsiteY0" fmla="*/ 0 h 3064352"/>
              <a:gd name="connsiteX1" fmla="*/ 1524393 w 1524393"/>
              <a:gd name="connsiteY1" fmla="*/ 1532176 h 3064352"/>
              <a:gd name="connsiteX2" fmla="*/ 0 w 1524393"/>
              <a:gd name="connsiteY2" fmla="*/ 3064352 h 3064352"/>
              <a:gd name="connsiteX0" fmla="*/ 0 w 1537411"/>
              <a:gd name="connsiteY0" fmla="*/ 0 h 3064352"/>
              <a:gd name="connsiteX1" fmla="*/ 695959 w 1537411"/>
              <a:gd name="connsiteY1" fmla="*/ 157722 h 3064352"/>
              <a:gd name="connsiteX2" fmla="*/ 1524393 w 1537411"/>
              <a:gd name="connsiteY2" fmla="*/ 1532176 h 3064352"/>
              <a:gd name="connsiteX3" fmla="*/ 0 w 1537411"/>
              <a:gd name="connsiteY3" fmla="*/ 3064352 h 3064352"/>
              <a:gd name="connsiteX0" fmla="*/ 0 w 1537411"/>
              <a:gd name="connsiteY0" fmla="*/ 0 h 3067801"/>
              <a:gd name="connsiteX1" fmla="*/ 695959 w 1537411"/>
              <a:gd name="connsiteY1" fmla="*/ 157722 h 3067801"/>
              <a:gd name="connsiteX2" fmla="*/ 1524393 w 1537411"/>
              <a:gd name="connsiteY2" fmla="*/ 1532176 h 3067801"/>
              <a:gd name="connsiteX3" fmla="*/ 665529 w 1537411"/>
              <a:gd name="connsiteY3" fmla="*/ 2898300 h 3067801"/>
              <a:gd name="connsiteX4" fmla="*/ 0 w 1537411"/>
              <a:gd name="connsiteY4" fmla="*/ 3064352 h 3067801"/>
              <a:gd name="connsiteX0" fmla="*/ 0 w 1537411"/>
              <a:gd name="connsiteY0" fmla="*/ 0 h 2898300"/>
              <a:gd name="connsiteX1" fmla="*/ 695959 w 1537411"/>
              <a:gd name="connsiteY1" fmla="*/ 157722 h 2898300"/>
              <a:gd name="connsiteX2" fmla="*/ 1524393 w 1537411"/>
              <a:gd name="connsiteY2" fmla="*/ 1532176 h 2898300"/>
              <a:gd name="connsiteX3" fmla="*/ 665529 w 1537411"/>
              <a:gd name="connsiteY3" fmla="*/ 2898300 h 2898300"/>
              <a:gd name="connsiteX0" fmla="*/ 30430 w 871882"/>
              <a:gd name="connsiteY0" fmla="*/ 0 h 2740578"/>
              <a:gd name="connsiteX1" fmla="*/ 858864 w 871882"/>
              <a:gd name="connsiteY1" fmla="*/ 1374454 h 2740578"/>
              <a:gd name="connsiteX2" fmla="*/ 0 w 871882"/>
              <a:gd name="connsiteY2" fmla="*/ 2740578 h 2740578"/>
              <a:gd name="connsiteX0" fmla="*/ 30430 w 1031013"/>
              <a:gd name="connsiteY0" fmla="*/ 0 h 2740578"/>
              <a:gd name="connsiteX1" fmla="*/ 1020222 w 1031013"/>
              <a:gd name="connsiteY1" fmla="*/ 1460332 h 2740578"/>
              <a:gd name="connsiteX2" fmla="*/ 0 w 1031013"/>
              <a:gd name="connsiteY2" fmla="*/ 2740578 h 2740578"/>
              <a:gd name="connsiteX0" fmla="*/ 30430 w 1031013"/>
              <a:gd name="connsiteY0" fmla="*/ 0 h 2740578"/>
              <a:gd name="connsiteX1" fmla="*/ 1020222 w 1031013"/>
              <a:gd name="connsiteY1" fmla="*/ 1460332 h 2740578"/>
              <a:gd name="connsiteX2" fmla="*/ 0 w 1031013"/>
              <a:gd name="connsiteY2" fmla="*/ 2740578 h 2740578"/>
              <a:gd name="connsiteX0" fmla="*/ 30430 w 1030674"/>
              <a:gd name="connsiteY0" fmla="*/ 0 h 2740578"/>
              <a:gd name="connsiteX1" fmla="*/ 1020222 w 1030674"/>
              <a:gd name="connsiteY1" fmla="*/ 1460332 h 2740578"/>
              <a:gd name="connsiteX2" fmla="*/ 0 w 1030674"/>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 name="connsiteX0" fmla="*/ 30430 w 1021357"/>
              <a:gd name="connsiteY0" fmla="*/ 0 h 2740578"/>
              <a:gd name="connsiteX1" fmla="*/ 1020222 w 1021357"/>
              <a:gd name="connsiteY1" fmla="*/ 1460332 h 2740578"/>
              <a:gd name="connsiteX2" fmla="*/ 0 w 1021357"/>
              <a:gd name="connsiteY2" fmla="*/ 2740578 h 2740578"/>
            </a:gdLst>
            <a:ahLst/>
            <a:cxnLst>
              <a:cxn ang="0">
                <a:pos x="connsiteX0" y="connsiteY0"/>
              </a:cxn>
              <a:cxn ang="0">
                <a:pos x="connsiteX1" y="connsiteY1"/>
              </a:cxn>
              <a:cxn ang="0">
                <a:pos x="connsiteX2" y="connsiteY2"/>
              </a:cxn>
            </a:cxnLst>
            <a:rect l="l" t="t" r="r" b="b"/>
            <a:pathLst>
              <a:path w="1021357" h="2740578">
                <a:moveTo>
                  <a:pt x="30430" y="0"/>
                </a:moveTo>
                <a:cubicBezTo>
                  <a:pt x="284495" y="255363"/>
                  <a:pt x="974875" y="750468"/>
                  <a:pt x="1020222" y="1460332"/>
                </a:cubicBezTo>
                <a:cubicBezTo>
                  <a:pt x="1055507" y="2196194"/>
                  <a:pt x="254065" y="2485215"/>
                  <a:pt x="0" y="2740578"/>
                </a:cubicBezTo>
              </a:path>
            </a:pathLst>
          </a:custGeom>
          <a:noFill/>
          <a:ln w="12700">
            <a:solidFill>
              <a:schemeClr val="tx2"/>
            </a:solidFill>
            <a:headEnd type="none"/>
            <a:tailEnd type="non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p>
        </p:txBody>
      </p:sp>
      <p:sp>
        <p:nvSpPr>
          <p:cNvPr id="234" name="AutoShape 14">
            <a:extLst>
              <a:ext uri="{FF2B5EF4-FFF2-40B4-BE49-F238E27FC236}">
                <a16:creationId xmlns:a16="http://schemas.microsoft.com/office/drawing/2014/main" id="{776C0719-3E41-4E42-9991-6B30489AE88A}"/>
              </a:ext>
            </a:extLst>
          </p:cNvPr>
          <p:cNvSpPr>
            <a:spLocks noChangeArrowheads="1"/>
          </p:cNvSpPr>
          <p:nvPr/>
        </p:nvSpPr>
        <p:spPr bwMode="auto">
          <a:xfrm>
            <a:off x="3708554" y="3893595"/>
            <a:ext cx="1257964" cy="966674"/>
          </a:xfrm>
          <a:prstGeom prst="roundRect">
            <a:avLst>
              <a:gd name="adj" fmla="val 13852"/>
            </a:avLst>
          </a:prstGeom>
          <a:gradFill>
            <a:gsLst>
              <a:gs pos="0">
                <a:schemeClr val="tx2"/>
              </a:gs>
              <a:gs pos="100000">
                <a:schemeClr val="tx2">
                  <a:lumMod val="75000"/>
                </a:schemeClr>
              </a:gs>
            </a:gsLst>
            <a:lin ang="16200000" scaled="1"/>
          </a:gradFill>
          <a:ln w="9525" algn="ctr">
            <a:solidFill>
              <a:schemeClr val="tx2">
                <a:lumMod val="60000"/>
                <a:lumOff val="40000"/>
              </a:schemeClr>
            </a:solidFill>
            <a:miter lim="800000"/>
            <a:headEnd/>
            <a:tailEnd/>
          </a:ln>
          <a:effectLst>
            <a:outerShdw blurRad="50800" dist="38100" dir="2700000" algn="tl" rotWithShape="0">
              <a:prstClr val="black">
                <a:alpha val="40000"/>
              </a:prstClr>
            </a:outerShdw>
          </a:effectLst>
          <a:scene3d>
            <a:camera prst="orthographicFront"/>
            <a:lightRig rig="threePt" dir="t">
              <a:rot lat="0" lon="0" rev="3000000"/>
            </a:lightRig>
          </a:scene3d>
          <a:sp3d>
            <a:bevelT w="38100" h="19050"/>
            <a:contourClr>
              <a:schemeClr val="tx2">
                <a:lumMod val="75000"/>
              </a:schemeClr>
            </a:contourClr>
          </a:sp3d>
        </p:spPr>
        <p:txBody>
          <a:bodyPr wrap="square" lIns="0" tIns="0" rIns="0" bIns="0" anchor="ctr"/>
          <a:lstStyle/>
          <a:p>
            <a:pPr algn="ctr" defTabSz="1096963">
              <a:lnSpc>
                <a:spcPct val="90000"/>
              </a:lnSpc>
            </a:pPr>
            <a:r>
              <a:rPr lang="en-US" sz="1600" b="1" dirty="0">
                <a:solidFill>
                  <a:srgbClr val="FFFFFF"/>
                </a:solidFill>
                <a:effectLst>
                  <a:outerShdw blurRad="38100" dist="38100" dir="2700000" algn="tl">
                    <a:srgbClr val="000000"/>
                  </a:outerShdw>
                </a:effectLst>
                <a:latin typeface="Trebuchet MS" pitchFamily="34" charset="0"/>
              </a:rPr>
              <a:t>Compiler</a:t>
            </a:r>
          </a:p>
          <a:p>
            <a:pPr algn="ctr" defTabSz="1096963">
              <a:lnSpc>
                <a:spcPct val="90000"/>
              </a:lnSpc>
            </a:pPr>
            <a:r>
              <a:rPr lang="en-US" sz="1600" b="1" dirty="0">
                <a:solidFill>
                  <a:srgbClr val="FFFFFF"/>
                </a:solidFill>
                <a:effectLst>
                  <a:outerShdw blurRad="38100" dist="38100" dir="2700000" algn="tl">
                    <a:srgbClr val="000000"/>
                  </a:outerShdw>
                </a:effectLst>
                <a:latin typeface="Trebuchet MS" pitchFamily="34" charset="0"/>
              </a:rPr>
              <a:t>Hint</a:t>
            </a:r>
          </a:p>
        </p:txBody>
      </p:sp>
      <p:sp>
        <p:nvSpPr>
          <p:cNvPr id="3" name="TextBox 2">
            <a:extLst>
              <a:ext uri="{FF2B5EF4-FFF2-40B4-BE49-F238E27FC236}">
                <a16:creationId xmlns:a16="http://schemas.microsoft.com/office/drawing/2014/main" id="{4FD7E9E9-F2D3-4EB0-88F8-6D741536BBCF}"/>
              </a:ext>
            </a:extLst>
          </p:cNvPr>
          <p:cNvSpPr txBox="1"/>
          <p:nvPr/>
        </p:nvSpPr>
        <p:spPr>
          <a:xfrm>
            <a:off x="959222" y="1541190"/>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CPU</a:t>
            </a:r>
          </a:p>
        </p:txBody>
      </p:sp>
      <p:sp>
        <p:nvSpPr>
          <p:cNvPr id="235" name="TextBox 234">
            <a:extLst>
              <a:ext uri="{FF2B5EF4-FFF2-40B4-BE49-F238E27FC236}">
                <a16:creationId xmlns:a16="http://schemas.microsoft.com/office/drawing/2014/main" id="{CC1D9A18-2478-4D87-AD13-C51F4DA5C04E}"/>
              </a:ext>
            </a:extLst>
          </p:cNvPr>
          <p:cNvSpPr txBox="1"/>
          <p:nvPr/>
        </p:nvSpPr>
        <p:spPr>
          <a:xfrm>
            <a:off x="2137608" y="1423346"/>
            <a:ext cx="2018501"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Parallel Hardware</a:t>
            </a:r>
          </a:p>
        </p:txBody>
      </p:sp>
      <p:sp>
        <p:nvSpPr>
          <p:cNvPr id="6" name="TextBox 5">
            <a:extLst>
              <a:ext uri="{FF2B5EF4-FFF2-40B4-BE49-F238E27FC236}">
                <a16:creationId xmlns:a16="http://schemas.microsoft.com/office/drawing/2014/main" id="{ECB46B24-3302-48B7-A870-C473B2A2AC1D}"/>
              </a:ext>
            </a:extLst>
          </p:cNvPr>
          <p:cNvSpPr txBox="1"/>
          <p:nvPr/>
        </p:nvSpPr>
        <p:spPr>
          <a:xfrm>
            <a:off x="4875348" y="3286072"/>
            <a:ext cx="2554957"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 programmer will give hints to the compiler.</a:t>
            </a:r>
          </a:p>
        </p:txBody>
      </p:sp>
      <p:sp>
        <p:nvSpPr>
          <p:cNvPr id="236" name="TextBox 235">
            <a:extLst>
              <a:ext uri="{FF2B5EF4-FFF2-40B4-BE49-F238E27FC236}">
                <a16:creationId xmlns:a16="http://schemas.microsoft.com/office/drawing/2014/main" id="{74E0B66B-4A8D-4B36-8015-5DF7FDF534FE}"/>
              </a:ext>
            </a:extLst>
          </p:cNvPr>
          <p:cNvSpPr txBox="1"/>
          <p:nvPr/>
        </p:nvSpPr>
        <p:spPr>
          <a:xfrm>
            <a:off x="4917745" y="4641471"/>
            <a:ext cx="2554957"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 compiler parallelizes the code.</a:t>
            </a:r>
          </a:p>
        </p:txBody>
      </p:sp>
    </p:spTree>
    <p:extLst>
      <p:ext uri="{BB962C8B-B14F-4D97-AF65-F5344CB8AC3E}">
        <p14:creationId xmlns:p14="http://schemas.microsoft.com/office/powerpoint/2010/main" val="2997974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6"/>
                                        </p:tgtEl>
                                        <p:attrNameLst>
                                          <p:attrName>style.visibility</p:attrName>
                                        </p:attrNameLst>
                                      </p:cBhvr>
                                      <p:to>
                                        <p:strVal val="visible"/>
                                      </p:to>
                                    </p:set>
                                    <p:animEffect transition="in" filter="fade">
                                      <p:cBhvr>
                                        <p:cTn id="12" dur="500"/>
                                        <p:tgtEl>
                                          <p:spTgt spid="23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33"/>
                                        </p:tgtEl>
                                        <p:attrNameLst>
                                          <p:attrName>style.visibility</p:attrName>
                                        </p:attrNameLst>
                                      </p:cBhvr>
                                      <p:to>
                                        <p:strVal val="visible"/>
                                      </p:to>
                                    </p:set>
                                    <p:animEffect transition="in" filter="wipe(down)">
                                      <p:cBhvr>
                                        <p:cTn id="17" dur="500"/>
                                        <p:tgtEl>
                                          <p:spTgt spid="233"/>
                                        </p:tgtEl>
                                      </p:cBhvr>
                                    </p:animEffect>
                                  </p:childTnLst>
                                </p:cTn>
                              </p:par>
                            </p:childTnLst>
                          </p:cTn>
                        </p:par>
                        <p:par>
                          <p:cTn id="18" fill="hold">
                            <p:stCondLst>
                              <p:cond delay="500"/>
                            </p:stCondLst>
                            <p:childTnLst>
                              <p:par>
                                <p:cTn id="19" presetID="22" presetClass="entr" presetSubtype="4" fill="hold" nodeType="afterEffect">
                                  <p:stCondLst>
                                    <p:cond delay="0"/>
                                  </p:stCondLst>
                                  <p:childTnLst>
                                    <p:set>
                                      <p:cBhvr>
                                        <p:cTn id="20" dur="1" fill="hold">
                                          <p:stCondLst>
                                            <p:cond delay="0"/>
                                          </p:stCondLst>
                                        </p:cTn>
                                        <p:tgtEl>
                                          <p:spTgt spid="224"/>
                                        </p:tgtEl>
                                        <p:attrNameLst>
                                          <p:attrName>style.visibility</p:attrName>
                                        </p:attrNameLst>
                                      </p:cBhvr>
                                      <p:to>
                                        <p:strVal val="visible"/>
                                      </p:to>
                                    </p:set>
                                    <p:animEffect transition="in" filter="wipe(down)">
                                      <p:cBhvr>
                                        <p:cTn id="21" dur="500"/>
                                        <p:tgtEl>
                                          <p:spTgt spid="224"/>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35"/>
                                        </p:tgtEl>
                                        <p:attrNameLst>
                                          <p:attrName>style.visibility</p:attrName>
                                        </p:attrNameLst>
                                      </p:cBhvr>
                                      <p:to>
                                        <p:strVal val="visible"/>
                                      </p:to>
                                    </p:set>
                                    <p:animEffect transition="in" filter="fade">
                                      <p:cBhvr>
                                        <p:cTn id="28"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 grpId="0" animBg="1"/>
      <p:bldP spid="235" grpId="0"/>
      <p:bldP spid="6" grpId="0"/>
      <p:bldP spid="236" grpId="0"/>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3&quot;&gt;&lt;property id=&quot;20148&quot; value=&quot;5&quot;/&gt;&lt;property id=&quot;20300&quot; value=&quot;Slide 1 - &amp;quot;L8179 – Fundamentals of Accelerated Computing with OpenACC&amp;quot;&quot;/&gt;&lt;property id=&quot;20307&quot; value=&quot;849&quot;/&gt;&lt;/object&gt;&lt;object type=&quot;3&quot; unique_id=&quot;10004&quot;&gt;&lt;property id=&quot;20148&quot; value=&quot;5&quot;/&gt;&lt;property id=&quot;20300&quot; value=&quot;Slide 3 - &amp;quot;Module OVERVIEW&amp;quot;&quot;/&gt;&lt;property id=&quot;20307&quot; value=&quot;940&quot;/&gt;&lt;/object&gt;&lt;object type=&quot;3&quot; unique_id=&quot;10005&quot;&gt;&lt;property id=&quot;20148&quot; value=&quot;5&quot;/&gt;&lt;property id=&quot;20300&quot; value=&quot;Slide 4 - &amp;quot;Introduction to parallel programming&amp;quot;&quot;/&gt;&lt;property id=&quot;20307&quot; value=&quot;850&quot;/&gt;&lt;/object&gt;&lt;object type=&quot;3&quot; unique_id=&quot;10006&quot;&gt;&lt;property id=&quot;20148&quot; value=&quot;5&quot;/&gt;&lt;property id=&quot;20300&quot; value=&quot;Slide 5 - &amp;quot;What is parallel programming?&amp;quot;&quot;/&gt;&lt;property id=&quot;20307&quot; value=&quot;960&quot;/&gt;&lt;/object&gt;&lt;object type=&quot;3&quot; unique_id=&quot;10007&quot;&gt;&lt;property id=&quot;20148&quot; value=&quot;5&quot;/&gt;&lt;property id=&quot;20300&quot; value=&quot;Slide 6 - &amp;quot;A real world Case study&amp;quot;&quot;/&gt;&lt;property id=&quot;20307&quot; value=&quot;962&quot;/&gt;&lt;/object&gt;&lt;object type=&quot;3&quot; unique_id=&quot;10016&quot;&gt;&lt;property id=&quot;20148&quot; value=&quot;5&quot;/&gt;&lt;property id=&quot;20300&quot; value=&quot;Slide 7 - &amp;quot;Amdahl’s Law&amp;quot;&quot;/&gt;&lt;property id=&quot;20307&quot; value=&quot;970&quot;/&gt;&lt;/object&gt;&lt;object type=&quot;3&quot; unique_id=&quot;10017&quot;&gt;&lt;property id=&quot;20148&quot; value=&quot;5&quot;/&gt;&lt;property id=&quot;20300&quot; value=&quot;Slide 8 - &amp;quot;Amdahl’s Law&amp;quot;&quot;/&gt;&lt;property id=&quot;20307&quot; value=&quot;971&quot;/&gt;&lt;/object&gt;&lt;object type=&quot;3&quot; unique_id=&quot;10018&quot;&gt;&lt;property id=&quot;20148&quot; value=&quot;5&quot;/&gt;&lt;property id=&quot;20300&quot; value=&quot;Slide 9 - &amp;quot;Applying Amdahl’s Law&amp;quot;&quot;/&gt;&lt;property id=&quot;20307&quot; value=&quot;972&quot;/&gt;&lt;/object&gt;&lt;object type=&quot;3&quot; unique_id=&quot;10019&quot;&gt;&lt;property id=&quot;20148&quot; value=&quot;5&quot;/&gt;&lt;property id=&quot;20300&quot; value=&quot;Slide 11 - &amp;quot;Introduction to Openacc&amp;quot;&quot;/&gt;&lt;property id=&quot;20307&quot; value=&quot;855&quot;/&gt;&lt;/object&gt;&lt;object type=&quot;3&quot; unique_id=&quot;10020&quot;&gt;&lt;property id=&quot;20148&quot; value=&quot;5&quot;/&gt;&lt;property id=&quot;20300&quot; value=&quot;Slide 12&quot;/&gt;&lt;property id=&quot;20307&quot; value=&quot;952&quot;/&gt;&lt;/object&gt;&lt;object type=&quot;3&quot; unique_id=&quot;10021&quot;&gt;&lt;property id=&quot;20148&quot; value=&quot;5&quot;/&gt;&lt;property id=&quot;20300&quot; value=&quot;Slide 13 - &amp;quot;3 Ways to Accelerate Applications&amp;quot;&quot;/&gt;&lt;property id=&quot;20307&quot; value=&quot;936&quot;/&gt;&lt;/object&gt;&lt;object type=&quot;3&quot; unique_id=&quot;10022&quot;&gt;&lt;property id=&quot;20148&quot; value=&quot;5&quot;/&gt;&lt;property id=&quot;20300&quot; value=&quot;Slide 14 - &amp;quot;Openacc portability&amp;quot;&quot;/&gt;&lt;property id=&quot;20307&quot; value=&quot;950&quot;/&gt;&lt;/object&gt;&lt;object type=&quot;3&quot; unique_id=&quot;10023&quot;&gt;&lt;property id=&quot;20148&quot; value=&quot;5&quot;/&gt;&lt;property id=&quot;20300&quot; value=&quot;Slide 15 - &amp;quot;openacc&amp;quot;&quot;/&gt;&lt;property id=&quot;20307&quot; value=&quot;953&quot;/&gt;&lt;/object&gt;&lt;object type=&quot;3&quot; unique_id=&quot;10024&quot;&gt;&lt;property id=&quot;20148&quot; value=&quot;5&quot;/&gt;&lt;property id=&quot;20300&quot; value=&quot;Slide 16 - &amp;quot;openacc&amp;quot;&quot;/&gt;&lt;property id=&quot;20307&quot; value=&quot;954&quot;/&gt;&lt;/object&gt;&lt;object type=&quot;3&quot; unique_id=&quot;10025&quot;&gt;&lt;property id=&quot;20148&quot; value=&quot;5&quot;/&gt;&lt;property id=&quot;20300&quot; value=&quot;Slide 17 - &amp;quot;openacc&amp;quot;&quot;/&gt;&lt;property id=&quot;20307&quot; value=&quot;955&quot;/&gt;&lt;/object&gt;&lt;object type=&quot;3&quot; unique_id=&quot;10026&quot;&gt;&lt;property id=&quot;20148&quot; value=&quot;5&quot;/&gt;&lt;property id=&quot;20300&quot; value=&quot;Slide 18 - &amp;quot;openacc&amp;quot;&quot;/&gt;&lt;property id=&quot;20307&quot; value=&quot;956&quot;/&gt;&lt;/object&gt;&lt;object type=&quot;3&quot; unique_id=&quot;10027&quot;&gt;&lt;property id=&quot;20148&quot; value=&quot;5&quot;/&gt;&lt;property id=&quot;20300&quot; value=&quot;Slide 19 - &amp;quot;openacc&amp;quot;&quot;/&gt;&lt;property id=&quot;20307&quot; value=&quot;957&quot;/&gt;&lt;/object&gt;&lt;object type=&quot;3&quot; unique_id=&quot;10028&quot;&gt;&lt;property id=&quot;20148&quot; value=&quot;5&quot;/&gt;&lt;property id=&quot;20300&quot; value=&quot;Slide 20 - &amp;quot;openacc&amp;quot;&quot;/&gt;&lt;property id=&quot;20307&quot; value=&quot;958&quot;/&gt;&lt;/object&gt;&lt;object type=&quot;3&quot; unique_id=&quot;10029&quot;&gt;&lt;property id=&quot;20148&quot; value=&quot;5&quot;/&gt;&lt;property id=&quot;20300&quot; value=&quot;Slide 21 - &amp;quot;openacc&amp;quot;&quot;/&gt;&lt;property id=&quot;20307&quot; value=&quot;959&quot;/&gt;&lt;/object&gt;&lt;object type=&quot;3&quot; unique_id=&quot;10030&quot;&gt;&lt;property id=&quot;20148&quot; value=&quot;5&quot;/&gt;&lt;property id=&quot;20300&quot; value=&quot;Slide 22 - &amp;quot;Openacc Successes&amp;quot;&quot;/&gt;&lt;property id=&quot;20307&quot; value=&quot;853&quot;/&gt;&lt;/object&gt;&lt;object type=&quot;3&quot; unique_id=&quot;10031&quot;&gt;&lt;property id=&quot;20148&quot; value=&quot;5&quot;/&gt;&lt;property id=&quot;20300&quot; value=&quot;Slide 23 - &amp;quot;OPENACC Resources&amp;quot;&quot;/&gt;&lt;property id=&quot;20307&quot; value=&quot;951&quot;/&gt;&lt;/object&gt;&lt;object type=&quot;3&quot; unique_id=&quot;10032&quot;&gt;&lt;property id=&quot;20148&quot; value=&quot;5&quot;/&gt;&lt;property id=&quot;20300&quot; value=&quot;Slide 24 - &amp;quot;Expressing parallelism with openacc&amp;quot;&quot;/&gt;&lt;property id=&quot;20307&quot; value=&quot;912&quot;/&gt;&lt;/object&gt;&lt;object type=&quot;3&quot; unique_id=&quot;10033&quot;&gt;&lt;property id=&quot;20148&quot; value=&quot;5&quot;/&gt;&lt;property id=&quot;20300&quot; value=&quot;Slide 25 - &amp;quot;Coding with openacc&amp;quot;&quot;/&gt;&lt;property id=&quot;20307&quot; value=&quot;941&quot;/&gt;&lt;/object&gt;&lt;object type=&quot;3&quot; unique_id=&quot;10034&quot;&gt;&lt;property id=&quot;20148&quot; value=&quot;5&quot;/&gt;&lt;property id=&quot;20300&quot; value=&quot;Slide 26 - &amp;quot;Coding with openacc&amp;quot;&quot;/&gt;&lt;property id=&quot;20307&quot; value=&quot;965&quot;/&gt;&lt;/object&gt;&lt;object type=&quot;3&quot; unique_id=&quot;10035&quot;&gt;&lt;property id=&quot;20148&quot; value=&quot;5&quot;/&gt;&lt;property id=&quot;20300&quot; value=&quot;Slide 27 - &amp;quot;Coding with openacc&amp;quot;&quot;/&gt;&lt;property id=&quot;20307&quot; value=&quot;942&quot;/&gt;&lt;/object&gt;&lt;object type=&quot;3&quot; unique_id=&quot;10036&quot;&gt;&lt;property id=&quot;20148&quot; value=&quot;5&quot;/&gt;&lt;property id=&quot;20300&quot; value=&quot;Slide 28 - &amp;quot;Coding with openacc&amp;quot;&quot;/&gt;&lt;property id=&quot;20307&quot; value=&quot;966&quot;/&gt;&lt;/object&gt;&lt;object type=&quot;3&quot; unique_id=&quot;10037&quot;&gt;&lt;property id=&quot;20148&quot; value=&quot;5&quot;/&gt;&lt;property id=&quot;20300&quot; value=&quot;Slide 29 - &amp;quot;Data Dependencies&amp;quot;&quot;/&gt;&lt;property id=&quot;20307&quot; value=&quot;943&quot;/&gt;&lt;/object&gt;&lt;object type=&quot;3&quot; unique_id=&quot;10038&quot;&gt;&lt;property id=&quot;20148&quot; value=&quot;5&quot;/&gt;&lt;property id=&quot;20300&quot; value=&quot;Slide 30 - &amp;quot;Data Dependencies&amp;quot;&quot;/&gt;&lt;property id=&quot;20307&quot; value=&quot;945&quot;/&gt;&lt;/object&gt;&lt;object type=&quot;3&quot; unique_id=&quot;10039&quot;&gt;&lt;property id=&quot;20148&quot; value=&quot;5&quot;/&gt;&lt;property id=&quot;20300&quot; value=&quot;Slide 31 - &amp;quot;Data Dependencies&amp;quot;&quot;/&gt;&lt;property id=&quot;20307&quot; value=&quot;946&quot;/&gt;&lt;/object&gt;&lt;object type=&quot;3&quot; unique_id=&quot;10040&quot;&gt;&lt;property id=&quot;20148&quot; value=&quot;5&quot;/&gt;&lt;property id=&quot;20300&quot; value=&quot;Slide 32 - &amp;quot;Data Dependencies&amp;quot;&quot;/&gt;&lt;property id=&quot;20307&quot; value=&quot;967&quot;/&gt;&lt;/object&gt;&lt;object type=&quot;3&quot; unique_id=&quot;10041&quot;&gt;&lt;property id=&quot;20148&quot; value=&quot;5&quot;/&gt;&lt;property id=&quot;20300&quot; value=&quot;Slide 33 - &amp;quot;Data Dependencies&amp;quot;&quot;/&gt;&lt;property id=&quot;20307&quot; value=&quot;968&quot;/&gt;&lt;/object&gt;&lt;object type=&quot;3&quot; unique_id=&quot;10042&quot;&gt;&lt;property id=&quot;20148&quot; value=&quot;5&quot;/&gt;&lt;property id=&quot;20300&quot; value=&quot;Slide 34 - &amp;quot;Data Dependencies&amp;quot;&quot;/&gt;&lt;property id=&quot;20307&quot; value=&quot;969&quot;/&gt;&lt;/object&gt;&lt;object type=&quot;3&quot; unique_id=&quot;10043&quot;&gt;&lt;property id=&quot;20148&quot; value=&quot;5&quot;/&gt;&lt;property id=&quot;20300&quot; value=&quot;Slide 35 - &amp;quot;Module 1 Review&amp;quot;&quot;/&gt;&lt;property id=&quot;20307&quot; value=&quot;964&quot;/&gt;&lt;/object&gt;&lt;object type=&quot;3&quot; unique_id=&quot;10044&quot;&gt;&lt;property id=&quot;20148&quot; value=&quot;5&quot;/&gt;&lt;property id=&quot;20300&quot; value=&quot;Slide 36 - &amp;quot;Closing Summary&amp;quot;&quot;/&gt;&lt;property id=&quot;20307&quot; value=&quot;933&quot;/&gt;&lt;/object&gt;&lt;object type=&quot;3&quot; unique_id=&quot;10574&quot;&gt;&lt;property id=&quot;20148&quot; value=&quot;5&quot;/&gt;&lt;property id=&quot;20300&quot; value=&quot;Slide 2 - &amp;quot;MODULE ONE: INTRODUCTION&amp;quot;&quot;/&gt;&lt;property id=&quot;20307&quot; value=&quot;973&quot;/&gt;&lt;/object&gt;&lt;object type=&quot;3&quot; unique_id=&quot;12562&quot;&gt;&lt;property id=&quot;20148&quot; value=&quot;5&quot;/&gt;&lt;property id=&quot;20300&quot; value=&quot;Slide 37 - &amp;quot;MODULE two: profiling&amp;quot;&quot;/&gt;&lt;property id=&quot;20307&quot; value=&quot;974&quot;/&gt;&lt;/object&gt;&lt;object type=&quot;3&quot; unique_id=&quot;12563&quot;&gt;&lt;property id=&quot;20148&quot; value=&quot;5&quot;/&gt;&lt;property id=&quot;20300&quot; value=&quot;Slide 38 - &amp;quot;Module OVERVIEW&amp;quot;&quot;/&gt;&lt;property id=&quot;20307&quot; value=&quot;975&quot;/&gt;&lt;/object&gt;&lt;object type=&quot;3&quot; unique_id=&quot;12564&quot;&gt;&lt;property id=&quot;20148&quot; value=&quot;5&quot;/&gt;&lt;property id=&quot;20300&quot; value=&quot;Slide 39 - &amp;quot;Compiling sequential code&amp;quot;&quot;/&gt;&lt;property id=&quot;20307&quot; value=&quot;976&quot;/&gt;&lt;/object&gt;&lt;object type=&quot;3&quot; unique_id=&quot;12565&quot;&gt;&lt;property id=&quot;20148&quot; value=&quot;5&quot;/&gt;&lt;property id=&quot;20300&quot; value=&quot;Slide 40 - &amp;quot;PGI Compiler Basics&amp;quot;&quot;/&gt;&lt;property id=&quot;20307&quot; value=&quot;977&quot;/&gt;&lt;/object&gt;&lt;object type=&quot;3&quot; unique_id=&quot;12566&quot;&gt;&lt;property id=&quot;20148&quot; value=&quot;5&quot;/&gt;&lt;property id=&quot;20300&quot; value=&quot;Slide 41 - &amp;quot;PGI Compiler Basics&amp;quot;&quot;/&gt;&lt;property id=&quot;20307&quot; value=&quot;978&quot;/&gt;&lt;/object&gt;&lt;object type=&quot;3&quot; unique_id=&quot;12567&quot;&gt;&lt;property id=&quot;20148&quot; value=&quot;5&quot;/&gt;&lt;property id=&quot;20300&quot; value=&quot;Slide 42 - &amp;quot;GCC Compiler Basics&amp;quot;&quot;/&gt;&lt;property id=&quot;20307&quot; value=&quot;979&quot;/&gt;&lt;/object&gt;&lt;object type=&quot;3&quot; unique_id=&quot;12568&quot;&gt;&lt;property id=&quot;20148&quot; value=&quot;5&quot;/&gt;&lt;property id=&quot;20300&quot; value=&quot;Slide 43 - &amp;quot;GCC Compiler Basics&amp;quot;&quot;/&gt;&lt;property id=&quot;20307&quot; value=&quot;980&quot;/&gt;&lt;/object&gt;&lt;object type=&quot;3&quot; unique_id=&quot;12569&quot;&gt;&lt;property id=&quot;20148&quot; value=&quot;5&quot;/&gt;&lt;property id=&quot;20300&quot; value=&quot;Slide 44 - &amp;quot;Profiling sequential code&amp;quot;&quot;/&gt;&lt;property id=&quot;20307&quot; value=&quot;981&quot;/&gt;&lt;/object&gt;&lt;object type=&quot;3&quot; unique_id=&quot;12570&quot;&gt;&lt;property id=&quot;20148&quot; value=&quot;5&quot;/&gt;&lt;property id=&quot;20300&quot; value=&quot;Slide 45 - &amp;quot;Openacc development CYCLE&amp;quot;&quot;/&gt;&lt;property id=&quot;20307&quot; value=&quot;982&quot;/&gt;&lt;/object&gt;&lt;object type=&quot;3&quot; unique_id=&quot;12571&quot;&gt;&lt;property id=&quot;20148&quot; value=&quot;5&quot;/&gt;&lt;property id=&quot;20300&quot; value=&quot;Slide 46 - &amp;quot;Profiling sequential code&amp;quot;&quot;/&gt;&lt;property id=&quot;20307&quot; value=&quot;983&quot;/&gt;&lt;/object&gt;&lt;object type=&quot;3&quot; unique_id=&quot;12572&quot;&gt;&lt;property id=&quot;20148&quot; value=&quot;5&quot;/&gt;&lt;property id=&quot;20300&quot; value=&quot;Slide 47 - &amp;quot;Profiling sequential code&amp;quot;&quot;/&gt;&lt;property id=&quot;20307&quot; value=&quot;984&quot;/&gt;&lt;/object&gt;&lt;object type=&quot;3&quot; unique_id=&quot;12573&quot;&gt;&lt;property id=&quot;20148&quot; value=&quot;5&quot;/&gt;&lt;property id=&quot;20300&quot; value=&quot;Slide 48 - &amp;quot;Profiling sequential code&amp;quot;&quot;/&gt;&lt;property id=&quot;20307&quot; value=&quot;985&quot;/&gt;&lt;/object&gt;&lt;object type=&quot;3&quot; unique_id=&quot;12574&quot;&gt;&lt;property id=&quot;20148&quot; value=&quot;5&quot;/&gt;&lt;property id=&quot;20300&quot; value=&quot;Slide 49 - &amp;quot;Profiling sequential code&amp;quot;&quot;/&gt;&lt;property id=&quot;20307&quot; value=&quot;986&quot;/&gt;&lt;/object&gt;&lt;object type=&quot;3&quot; unique_id=&quot;12575&quot;&gt;&lt;property id=&quot;20148&quot; value=&quot;5&quot;/&gt;&lt;property id=&quot;20300&quot; value=&quot;Slide 50 - &amp;quot;Profiling sequential code&amp;quot;&quot;/&gt;&lt;property id=&quot;20307&quot; value=&quot;987&quot;/&gt;&lt;/object&gt;&lt;object type=&quot;3&quot; unique_id=&quot;12576&quot;&gt;&lt;property id=&quot;20148&quot; value=&quot;5&quot;/&gt;&lt;property id=&quot;20300&quot; value=&quot;Slide 51 - &amp;quot;Profiling sequential code&amp;quot;&quot;/&gt;&lt;property id=&quot;20307&quot; value=&quot;988&quot;/&gt;&lt;/object&gt;&lt;object type=&quot;3&quot; unique_id=&quot;12577&quot;&gt;&lt;property id=&quot;20148&quot; value=&quot;5&quot;/&gt;&lt;property id=&quot;20300&quot; value=&quot;Slide 52 - &amp;quot;Profiling sequential code&amp;quot;&quot;/&gt;&lt;property id=&quot;20307&quot; value=&quot;989&quot;/&gt;&lt;/object&gt;&lt;object type=&quot;3&quot; unique_id=&quot;12578&quot;&gt;&lt;property id=&quot;20148&quot; value=&quot;5&quot;/&gt;&lt;property id=&quot;20300&quot; value=&quot;Slide 53 - &amp;quot;Profiling sequential code&amp;quot;&quot;/&gt;&lt;property id=&quot;20307&quot; value=&quot;990&quot;/&gt;&lt;/object&gt;&lt;object type=&quot;3&quot; unique_id=&quot;12579&quot;&gt;&lt;property id=&quot;20148&quot; value=&quot;5&quot;/&gt;&lt;property id=&quot;20300&quot; value=&quot;Slide 54 - &amp;quot;Profiling sequential code&amp;quot;&quot;/&gt;&lt;property id=&quot;20307&quot; value=&quot;991&quot;/&gt;&lt;/object&gt;&lt;object type=&quot;3&quot; unique_id=&quot;12580&quot;&gt;&lt;property id=&quot;20148&quot; value=&quot;5&quot;/&gt;&lt;property id=&quot;20300&quot; value=&quot;Slide 55 - &amp;quot;profiling multicore code&amp;quot;&quot;/&gt;&lt;property id=&quot;20307&quot; value=&quot;992&quot;/&gt;&lt;/object&gt;&lt;object type=&quot;3&quot; unique_id=&quot;12581&quot;&gt;&lt;property id=&quot;20148&quot; value=&quot;5&quot;/&gt;&lt;property id=&quot;20300&quot; value=&quot;Slide 56 - &amp;quot;Profiling multicore code&amp;quot;&quot;/&gt;&lt;property id=&quot;20307&quot; value=&quot;993&quot;/&gt;&lt;/object&gt;&lt;object type=&quot;3&quot; unique_id=&quot;12582&quot;&gt;&lt;property id=&quot;20148&quot; value=&quot;5&quot;/&gt;&lt;property id=&quot;20300&quot; value=&quot;Slide 57 - &amp;quot;Profiling multicore code&amp;quot;&quot;/&gt;&lt;property id=&quot;20307&quot; value=&quot;994&quot;/&gt;&lt;/object&gt;&lt;object type=&quot;3&quot; unique_id=&quot;12583&quot;&gt;&lt;property id=&quot;20148&quot; value=&quot;5&quot;/&gt;&lt;property id=&quot;20300&quot; value=&quot;Slide 58 - &amp;quot;Profiling multicore code&amp;quot;&quot;/&gt;&lt;property id=&quot;20307&quot; value=&quot;995&quot;/&gt;&lt;/object&gt;&lt;object type=&quot;3&quot; unique_id=&quot;12584&quot;&gt;&lt;property id=&quot;20148&quot; value=&quot;5&quot;/&gt;&lt;property id=&quot;20300&quot; value=&quot;Slide 59 - &amp;quot;Profiling multicore code&amp;quot;&quot;/&gt;&lt;property id=&quot;20307&quot; value=&quot;996&quot;/&gt;&lt;/object&gt;&lt;object type=&quot;3&quot; unique_id=&quot;12585&quot;&gt;&lt;property id=&quot;20148&quot; value=&quot;5&quot;/&gt;&lt;property id=&quot;20300&quot; value=&quot;Slide 60 - &amp;quot;Profiling multicore code&amp;quot;&quot;/&gt;&lt;property id=&quot;20307&quot; value=&quot;997&quot;/&gt;&lt;/object&gt;&lt;object type=&quot;3&quot; unique_id=&quot;12586&quot;&gt;&lt;property id=&quot;20148&quot; value=&quot;5&quot;/&gt;&lt;property id=&quot;20300&quot; value=&quot;Slide 61 - &amp;quot;Profiling multicore code&amp;quot;&quot;/&gt;&lt;property id=&quot;20307&quot; value=&quot;998&quot;/&gt;&lt;/object&gt;&lt;object type=&quot;3&quot; unique_id=&quot;12587&quot;&gt;&lt;property id=&quot;20148&quot; value=&quot;5&quot;/&gt;&lt;property id=&quot;20300&quot; value=&quot;Slide 62 - &amp;quot;Profiling multicore code&amp;quot;&quot;/&gt;&lt;property id=&quot;20307&quot; value=&quot;999&quot;/&gt;&lt;/object&gt;&lt;object type=&quot;3&quot; unique_id=&quot;12588&quot;&gt;&lt;property id=&quot;20148&quot; value=&quot;5&quot;/&gt;&lt;property id=&quot;20300&quot; value=&quot;Slide 63 - &amp;quot;Profiling multicore code&amp;quot;&quot;/&gt;&lt;property id=&quot;20307&quot; value=&quot;1000&quot;/&gt;&lt;/object&gt;&lt;object type=&quot;3&quot; unique_id=&quot;12589&quot;&gt;&lt;property id=&quot;20148&quot; value=&quot;5&quot;/&gt;&lt;property id=&quot;20300&quot; value=&quot;Slide 64 - &amp;quot;Profiling multicore code&amp;quot;&quot;/&gt;&lt;property id=&quot;20307&quot; value=&quot;1001&quot;/&gt;&lt;/object&gt;&lt;object type=&quot;3&quot; unique_id=&quot;12590&quot;&gt;&lt;property id=&quot;20148&quot; value=&quot;5&quot;/&gt;&lt;property id=&quot;20300&quot; value=&quot;Slide 65 - &amp;quot;Profiling multicore code&amp;quot;&quot;/&gt;&lt;property id=&quot;20307&quot; value=&quot;1002&quot;/&gt;&lt;/object&gt;&lt;object type=&quot;3&quot; unique_id=&quot;12591&quot;&gt;&lt;property id=&quot;20148&quot; value=&quot;5&quot;/&gt;&lt;property id=&quot;20300&quot; value=&quot;Slide 66 - &amp;quot;Lab code&amp;quot;&quot;/&gt;&lt;property id=&quot;20307&quot; value=&quot;1003&quot;/&gt;&lt;/object&gt;&lt;object type=&quot;3&quot; unique_id=&quot;12592&quot;&gt;&lt;property id=&quot;20148&quot; value=&quot;5&quot;/&gt;&lt;property id=&quot;20300&quot; value=&quot;Slide 67 - &amp;quot;Laplace heat transfer&amp;quot;&quot;/&gt;&lt;property id=&quot;20307&quot; value=&quot;1004&quot;/&gt;&lt;/object&gt;&lt;object type=&quot;3&quot; unique_id=&quot;12593&quot;&gt;&lt;property id=&quot;20148&quot; value=&quot;5&quot;/&gt;&lt;property id=&quot;20300&quot; value=&quot;Slide 68 - &amp;quot;Laplace heat transfer&amp;quot;&quot;/&gt;&lt;property id=&quot;20307&quot; value=&quot;1005&quot;/&gt;&lt;/object&gt;&lt;object type=&quot;3&quot; unique_id=&quot;12594&quot;&gt;&lt;property id=&quot;20148&quot; value=&quot;5&quot;/&gt;&lt;property id=&quot;20300&quot; value=&quot;Slide 69 - &amp;quot;Laplace heat transfer&amp;quot;&quot;/&gt;&lt;property id=&quot;20307&quot; value=&quot;1006&quot;/&gt;&lt;/object&gt;&lt;object type=&quot;3&quot; unique_id=&quot;12595&quot;&gt;&lt;property id=&quot;20148&quot; value=&quot;5&quot;/&gt;&lt;property id=&quot;20300&quot; value=&quot;Slide 70 - &amp;quot;Laplace heat transfer&amp;quot;&quot;/&gt;&lt;property id=&quot;20307&quot; value=&quot;1007&quot;/&gt;&lt;/object&gt;&lt;object type=&quot;3&quot; unique_id=&quot;12596&quot;&gt;&lt;property id=&quot;20148&quot; value=&quot;5&quot;/&gt;&lt;property id=&quot;20300&quot; value=&quot;Slide 71 - &amp;quot;KEY concepts&amp;quot;&quot;/&gt;&lt;property id=&quot;20307&quot; value=&quot;1008&quot;/&gt;&lt;/object&gt;&lt;object type=&quot;3&quot; unique_id=&quot;12597&quot;&gt;&lt;property id=&quot;20148&quot; value=&quot;5&quot;/&gt;&lt;property id=&quot;20300&quot; value=&quot;Slide 72 - &amp;quot;Lab Goals&amp;quot;&quot;/&gt;&lt;property id=&quot;20307&quot; value=&quot;1009&quot;/&gt;&lt;/object&gt;&lt;object type=&quot;3&quot; unique_id=&quot;15840&quot;&gt;&lt;property id=&quot;20148&quot; value=&quot;5&quot;/&gt;&lt;property id=&quot;20300&quot; value=&quot;Slide 73 - &amp;quot;MODULE three: openacc directives&amp;quot;&quot;/&gt;&lt;property id=&quot;20307&quot; value=&quot;1010&quot;/&gt;&lt;/object&gt;&lt;object type=&quot;3&quot; unique_id=&quot;15841&quot;&gt;&lt;property id=&quot;20148&quot; value=&quot;5&quot;/&gt;&lt;property id=&quot;20300&quot; value=&quot;Slide 74 - &amp;quot;MODULE OVERVIEW&amp;quot;&quot;/&gt;&lt;property id=&quot;20307&quot; value=&quot;1011&quot;/&gt;&lt;/object&gt;&lt;object type=&quot;3&quot; unique_id=&quot;15842&quot;&gt;&lt;property id=&quot;20148&quot; value=&quot;5&quot;/&gt;&lt;property id=&quot;20300&quot; value=&quot;Slide 75 - &amp;quot;Openacc syntax&amp;quot;&quot;/&gt;&lt;property id=&quot;20307&quot; value=&quot;1012&quot;/&gt;&lt;/object&gt;&lt;object type=&quot;3&quot; unique_id=&quot;15843&quot;&gt;&lt;property id=&quot;20148&quot; value=&quot;5&quot;/&gt;&lt;property id=&quot;20300&quot; value=&quot;Slide 76 - &amp;quot;Openacc syntax&amp;quot;&quot;/&gt;&lt;property id=&quot;20307&quot; value=&quot;1013&quot;/&gt;&lt;/object&gt;&lt;object type=&quot;3&quot; unique_id=&quot;15844&quot;&gt;&lt;property id=&quot;20148&quot; value=&quot;5&quot;/&gt;&lt;property id=&quot;20300&quot; value=&quot;Slide 77 - &amp;quot;Openacc parallel directive&amp;quot;&quot;/&gt;&lt;property id=&quot;20307&quot; value=&quot;1014&quot;/&gt;&lt;/object&gt;&lt;object type=&quot;3&quot; unique_id=&quot;15845&quot;&gt;&lt;property id=&quot;20148&quot; value=&quot;5&quot;/&gt;&lt;property id=&quot;20300&quot; value=&quot;Slide 78 - &amp;quot;Openacc parallel directive&amp;quot;&quot;/&gt;&lt;property id=&quot;20307&quot; value=&quot;1015&quot;/&gt;&lt;/object&gt;&lt;object type=&quot;3&quot; unique_id=&quot;15846&quot;&gt;&lt;property id=&quot;20148&quot; value=&quot;5&quot;/&gt;&lt;property id=&quot;20300&quot; value=&quot;Slide 79 - &amp;quot;Openacc parallel directive&amp;quot;&quot;/&gt;&lt;property id=&quot;20307&quot; value=&quot;1016&quot;/&gt;&lt;/object&gt;&lt;object type=&quot;3&quot; unique_id=&quot;15847&quot;&gt;&lt;property id=&quot;20148&quot; value=&quot;5&quot;/&gt;&lt;property id=&quot;20300&quot; value=&quot;Slide 80 - &amp;quot;Openacc parallel directive&amp;quot;&quot;/&gt;&lt;property id=&quot;20307&quot; value=&quot;1017&quot;/&gt;&lt;/object&gt;&lt;object type=&quot;3&quot; unique_id=&quot;15848&quot;&gt;&lt;property id=&quot;20148&quot; value=&quot;5&quot;/&gt;&lt;property id=&quot;20300&quot; value=&quot;Slide 81 - &amp;quot;Openacc parallel directive&amp;quot;&quot;/&gt;&lt;property id=&quot;20307&quot; value=&quot;1018&quot;/&gt;&lt;/object&gt;&lt;object type=&quot;3&quot; unique_id=&quot;15849&quot;&gt;&lt;property id=&quot;20148&quot; value=&quot;5&quot;/&gt;&lt;property id=&quot;20300&quot; value=&quot;Slide 82 - &amp;quot;Openacc parallel directive&amp;quot;&quot;/&gt;&lt;property id=&quot;20307&quot; value=&quot;1019&quot;/&gt;&lt;/object&gt;&lt;object type=&quot;3&quot; unique_id=&quot;15850&quot;&gt;&lt;property id=&quot;20148&quot; value=&quot;5&quot;/&gt;&lt;property id=&quot;20300&quot; value=&quot;Slide 83 - &amp;quot;Openacc parallel directive&amp;quot;&quot;/&gt;&lt;property id=&quot;20307&quot; value=&quot;1020&quot;/&gt;&lt;/object&gt;&lt;object type=&quot;3&quot; unique_id=&quot;15851&quot;&gt;&lt;property id=&quot;20148&quot; value=&quot;5&quot;/&gt;&lt;property id=&quot;20300&quot; value=&quot;Slide 84 - &amp;quot;Openacc parallel directive&amp;quot;&quot;/&gt;&lt;property id=&quot;20307&quot; value=&quot;1021&quot;/&gt;&lt;/object&gt;&lt;object type=&quot;3&quot; unique_id=&quot;15852&quot;&gt;&lt;property id=&quot;20148&quot; value=&quot;5&quot;/&gt;&lt;property id=&quot;20300&quot; value=&quot;Slide 85 - &amp;quot;Openacc parallel directive&amp;quot;&quot;/&gt;&lt;property id=&quot;20307&quot; value=&quot;1022&quot;/&gt;&lt;/object&gt;&lt;object type=&quot;3&quot; unique_id=&quot;15853&quot;&gt;&lt;property id=&quot;20148&quot; value=&quot;5&quot;/&gt;&lt;property id=&quot;20300&quot; value=&quot;Slide 86 - &amp;quot;Openacc parallel directive&amp;quot;&quot;/&gt;&lt;property id=&quot;20307&quot; value=&quot;1023&quot;/&gt;&lt;/object&gt;&lt;object type=&quot;3&quot; unique_id=&quot;15854&quot;&gt;&lt;property id=&quot;20148&quot; value=&quot;5&quot;/&gt;&lt;property id=&quot;20300&quot; value=&quot;Slide 87 - &amp;quot;Openacc parallel directive&amp;quot;&quot;/&gt;&lt;property id=&quot;20307&quot; value=&quot;1024&quot;/&gt;&lt;/object&gt;&lt;object type=&quot;3&quot; unique_id=&quot;15855&quot;&gt;&lt;property id=&quot;20148&quot; value=&quot;5&quot;/&gt;&lt;property id=&quot;20300&quot; value=&quot;Slide 88 - &amp;quot;Openacc parallel directive&amp;quot;&quot;/&gt;&lt;property id=&quot;20307&quot; value=&quot;1025&quot;/&gt;&lt;/object&gt;&lt;object type=&quot;3&quot; unique_id=&quot;15856&quot;&gt;&lt;property id=&quot;20148&quot; value=&quot;5&quot;/&gt;&lt;property id=&quot;20300&quot; value=&quot;Slide 89 - &amp;quot;Openacc parallel directive&amp;quot;&quot;/&gt;&lt;property id=&quot;20307&quot; value=&quot;1026&quot;/&gt;&lt;/object&gt;&lt;object type=&quot;3&quot; unique_id=&quot;15857&quot;&gt;&lt;property id=&quot;20148&quot; value=&quot;5&quot;/&gt;&lt;property id=&quot;20300&quot; value=&quot;Slide 90 - &amp;quot;Openacc parallel directive&amp;quot;&quot;/&gt;&lt;property id=&quot;20307&quot; value=&quot;1027&quot;/&gt;&lt;/object&gt;&lt;object type=&quot;3&quot; unique_id=&quot;15858&quot;&gt;&lt;property id=&quot;20148&quot; value=&quot;5&quot;/&gt;&lt;property id=&quot;20300&quot; value=&quot;Slide 91 - &amp;quot;Openacc kernels directive&amp;quot;&quot;/&gt;&lt;property id=&quot;20307&quot; value=&quot;1028&quot;/&gt;&lt;/object&gt;&lt;object type=&quot;3&quot; unique_id=&quot;15859&quot;&gt;&lt;property id=&quot;20148&quot; value=&quot;5&quot;/&gt;&lt;property id=&quot;20300&quot; value=&quot;Slide 92 - &amp;quot;Openacc kernels directive&amp;quot;&quot;/&gt;&lt;property id=&quot;20307&quot; value=&quot;1029&quot;/&gt;&lt;/object&gt;&lt;object type=&quot;3&quot; unique_id=&quot;15860&quot;&gt;&lt;property id=&quot;20148&quot; value=&quot;5&quot;/&gt;&lt;property id=&quot;20300&quot; value=&quot;Slide 93 - &amp;quot;Openacc kernels directive&amp;quot;&quot;/&gt;&lt;property id=&quot;20307&quot; value=&quot;1030&quot;/&gt;&lt;/object&gt;&lt;object type=&quot;3&quot; unique_id=&quot;15861&quot;&gt;&lt;property id=&quot;20148&quot; value=&quot;5&quot;/&gt;&lt;property id=&quot;20300&quot; value=&quot;Slide 94 - &amp;quot;Openacc kernels directive&amp;quot;&quot;/&gt;&lt;property id=&quot;20307&quot; value=&quot;1031&quot;/&gt;&lt;/object&gt;&lt;object type=&quot;3&quot; unique_id=&quot;15862&quot;&gt;&lt;property id=&quot;20148&quot; value=&quot;5&quot;/&gt;&lt;property id=&quot;20300&quot; value=&quot;Slide 95 - &amp;quot;Expressing parallelism&amp;quot;&quot;/&gt;&lt;property id=&quot;20307&quot; value=&quot;1032&quot;/&gt;&lt;/object&gt;&lt;object type=&quot;3&quot; unique_id=&quot;15863&quot;&gt;&lt;property id=&quot;20148&quot; value=&quot;5&quot;/&gt;&lt;property id=&quot;20300&quot; value=&quot;Slide 96 - &amp;quot;Expressing parallelism&amp;quot;&quot;/&gt;&lt;property id=&quot;20307&quot; value=&quot;1033&quot;/&gt;&lt;/object&gt;&lt;object type=&quot;3&quot; unique_id=&quot;15864&quot;&gt;&lt;property id=&quot;20148&quot; value=&quot;5&quot;/&gt;&lt;property id=&quot;20300&quot; value=&quot;Slide 97 - &amp;quot;Openacc kernels directive&amp;quot;&quot;/&gt;&lt;property id=&quot;20307&quot; value=&quot;1034&quot;/&gt;&lt;/object&gt;&lt;object type=&quot;3&quot; unique_id=&quot;15865&quot;&gt;&lt;property id=&quot;20148&quot; value=&quot;5&quot;/&gt;&lt;property id=&quot;20300&quot; value=&quot;Slide 98 - &amp;quot;Kernels vs parallel&amp;quot;&quot;/&gt;&lt;property id=&quot;20307&quot; value=&quot;1035&quot;/&gt;&lt;/object&gt;&lt;object type=&quot;3&quot; unique_id=&quot;15866&quot;&gt;&lt;property id=&quot;20148&quot; value=&quot;5&quot;/&gt;&lt;property id=&quot;20300&quot; value=&quot;Slide 99 - &amp;quot;Openacc loop directive&amp;quot;&quot;/&gt;&lt;property id=&quot;20307&quot; value=&quot;1036&quot;/&gt;&lt;/object&gt;&lt;object type=&quot;3&quot; unique_id=&quot;15867&quot;&gt;&lt;property id=&quot;20148&quot; value=&quot;5&quot;/&gt;&lt;property id=&quot;20300&quot; value=&quot;Slide 100 - &amp;quot;Openacc loop directive&amp;quot;&quot;/&gt;&lt;property id=&quot;20307&quot; value=&quot;1037&quot;/&gt;&lt;/object&gt;&lt;object type=&quot;3&quot; unique_id=&quot;15868&quot;&gt;&lt;property id=&quot;20148&quot; value=&quot;5&quot;/&gt;&lt;property id=&quot;20300&quot; value=&quot;Slide 101 - &amp;quot;Openacc loop directive&amp;quot;&quot;/&gt;&lt;property id=&quot;20307&quot; value=&quot;1038&quot;/&gt;&lt;/object&gt;&lt;object type=&quot;3&quot; unique_id=&quot;15869&quot;&gt;&lt;property id=&quot;20148&quot; value=&quot;5&quot;/&gt;&lt;property id=&quot;20300&quot; value=&quot;Slide 102 - &amp;quot;Openacc loop directive&amp;quot;&quot;/&gt;&lt;property id=&quot;20307&quot; value=&quot;1039&quot;/&gt;&lt;/object&gt;&lt;object type=&quot;3&quot; unique_id=&quot;15870&quot;&gt;&lt;property id=&quot;20148&quot; value=&quot;5&quot;/&gt;&lt;property id=&quot;20300&quot; value=&quot;Slide 103 - &amp;quot;Openacc loop directive&amp;quot;&quot;/&gt;&lt;property id=&quot;20307&quot; value=&quot;1040&quot;/&gt;&lt;/object&gt;&lt;object type=&quot;3&quot; unique_id=&quot;15871&quot;&gt;&lt;property id=&quot;20148&quot; value=&quot;5&quot;/&gt;&lt;property id=&quot;20300&quot; value=&quot;Slide 104 - &amp;quot;Compiling parallel code&amp;quot;&quot;/&gt;&lt;property id=&quot;20307&quot; value=&quot;1041&quot;/&gt;&lt;/object&gt;&lt;object type=&quot;3&quot; unique_id=&quot;15872&quot;&gt;&lt;property id=&quot;20148&quot; value=&quot;5&quot;/&gt;&lt;property id=&quot;20300&quot; value=&quot;Slide 105 - &amp;quot;Compiling parallel code (PGI)&amp;quot;&quot;/&gt;&lt;property id=&quot;20307&quot; value=&quot;1042&quot;/&gt;&lt;/object&gt;&lt;object type=&quot;3&quot; unique_id=&quot;15873&quot;&gt;&lt;property id=&quot;20148&quot; value=&quot;5&quot;/&gt;&lt;property id=&quot;20300&quot; value=&quot;Slide 106 - &amp;quot;Compiling parallel code (PGI)&amp;quot;&quot;/&gt;&lt;property id=&quot;20307&quot; value=&quot;1043&quot;/&gt;&lt;/object&gt;&lt;object type=&quot;3&quot; unique_id=&quot;15874&quot;&gt;&lt;property id=&quot;20148&quot; value=&quot;5&quot;/&gt;&lt;property id=&quot;20300&quot; value=&quot;Slide 107 - &amp;quot;Compiling parallel code (PGI)&amp;quot;&quot;/&gt;&lt;property id=&quot;20307&quot; value=&quot;1044&quot;/&gt;&lt;/object&gt;&lt;object type=&quot;3&quot; unique_id=&quot;15875&quot;&gt;&lt;property id=&quot;20148&quot; value=&quot;5&quot;/&gt;&lt;property id=&quot;20300&quot; value=&quot;Slide 108 - &amp;quot;Compiling parallel code (PGI)&amp;quot;&quot;/&gt;&lt;property id=&quot;20307&quot; value=&quot;1045&quot;/&gt;&lt;/object&gt;&lt;object type=&quot;3&quot; unique_id=&quot;15876&quot;&gt;&lt;property id=&quot;20148&quot; value=&quot;5&quot;/&gt;&lt;property id=&quot;20300&quot; value=&quot;Slide 109 - &amp;quot;KEY concepts&amp;quot;&quot;/&gt;&lt;property id=&quot;20307&quot; value=&quot;1046&quot;/&gt;&lt;/object&gt;&lt;object type=&quot;3&quot; unique_id=&quot;21423&quot;&gt;&lt;property id=&quot;20148&quot; value=&quot;5&quot;/&gt;&lt;property id=&quot;20300&quot; value=&quot;Slide 110 - &amp;quot;MODULE four: gpu programming&amp;quot;&quot;/&gt;&lt;property id=&quot;20307&quot; value=&quot;1047&quot;/&gt;&lt;/object&gt;&lt;object type=&quot;3&quot; unique_id=&quot;21424&quot;&gt;&lt;property id=&quot;20148&quot; value=&quot;5&quot;/&gt;&lt;property id=&quot;20300&quot; value=&quot;Slide 111 - &amp;quot;MODULE OVERVIEW&amp;quot;&quot;/&gt;&lt;property id=&quot;20307&quot; value=&quot;1048&quot;/&gt;&lt;/object&gt;&lt;object type=&quot;3&quot; unique_id=&quot;21425&quot;&gt;&lt;property id=&quot;20148&quot; value=&quot;5&quot;/&gt;&lt;property id=&quot;20300&quot; value=&quot;Slide 112 - &amp;quot;CPU vs gpu&amp;quot;&quot;/&gt;&lt;property id=&quot;20307&quot; value=&quot;1049&quot;/&gt;&lt;/object&gt;&lt;object type=&quot;3&quot; unique_id=&quot;21426&quot;&gt;&lt;property id=&quot;20148&quot; value=&quot;5&quot;/&gt;&lt;property id=&quot;20300&quot; value=&quot;Slide 113 - &amp;quot;CPU vs gpu&amp;quot;&quot;/&gt;&lt;property id=&quot;20307&quot; value=&quot;1050&quot;/&gt;&lt;/object&gt;&lt;object type=&quot;3&quot; unique_id=&quot;21427&quot;&gt;&lt;property id=&quot;20148&quot; value=&quot;5&quot;/&gt;&lt;property id=&quot;20300&quot; value=&quot;Slide 114 - &amp;quot;CPU + GPU Workflow&amp;quot;&quot;/&gt;&lt;property id=&quot;20307&quot; value=&quot;1051&quot;/&gt;&lt;/object&gt;&lt;object type=&quot;3&quot; unique_id=&quot;21428&quot;&gt;&lt;property id=&quot;20148&quot; value=&quot;5&quot;/&gt;&lt;property id=&quot;20300&quot; value=&quot;Slide 115 - &amp;quot;GPU PROGRAMMING IN OPENACC&amp;quot;&quot;/&gt;&lt;property id=&quot;20307&quot; value=&quot;1052&quot;/&gt;&lt;/object&gt;&lt;object type=&quot;3&quot; unique_id=&quot;21429&quot;&gt;&lt;property id=&quot;20148&quot; value=&quot;5&quot;/&gt;&lt;property id=&quot;20300&quot; value=&quot;Slide 116 - &amp;quot;CPU + GPU&amp;quot;&quot;/&gt;&lt;property id=&quot;20307&quot; value=&quot;1053&quot;/&gt;&lt;/object&gt;&lt;object type=&quot;3&quot; unique_id=&quot;21430&quot;&gt;&lt;property id=&quot;20148&quot; value=&quot;5&quot;/&gt;&lt;property id=&quot;20300&quot; value=&quot;Slide 117 - &amp;quot;Basic data management&amp;quot;&quot;/&gt;&lt;property id=&quot;20307&quot; value=&quot;1054&quot;/&gt;&lt;/object&gt;&lt;object type=&quot;3&quot; unique_id=&quot;21431&quot;&gt;&lt;property id=&quot;20148&quot; value=&quot;5&quot;/&gt;&lt;property id=&quot;20300&quot; value=&quot;Slide 118 - &amp;quot;Basic data management&amp;quot;&quot;/&gt;&lt;property id=&quot;20307&quot; value=&quot;1055&quot;/&gt;&lt;/object&gt;&lt;object type=&quot;3&quot; unique_id=&quot;21432&quot;&gt;&lt;property id=&quot;20148&quot; value=&quot;5&quot;/&gt;&lt;property id=&quot;20300&quot; value=&quot;Slide 119 - &amp;quot;Basic data management&amp;quot;&quot;/&gt;&lt;property id=&quot;20307&quot; value=&quot;1056&quot;/&gt;&lt;/object&gt;&lt;object type=&quot;3&quot; unique_id=&quot;21433&quot;&gt;&lt;property id=&quot;20148&quot; value=&quot;5&quot;/&gt;&lt;property id=&quot;20300&quot; value=&quot;Slide 120 - &amp;quot;CUDA Managed memory&amp;quot;&quot;/&gt;&lt;property id=&quot;20307&quot; value=&quot;1057&quot;/&gt;&lt;/object&gt;&lt;object type=&quot;3&quot; unique_id=&quot;21434&quot;&gt;&lt;property id=&quot;20148&quot; value=&quot;5&quot;/&gt;&lt;property id=&quot;20300&quot; value=&quot;Slide 121 - &amp;quot;Cuda managed memory&amp;quot;&quot;/&gt;&lt;property id=&quot;20307&quot; value=&quot;1058&quot;/&gt;&lt;/object&gt;&lt;object type=&quot;3&quot; unique_id=&quot;21435&quot;&gt;&lt;property id=&quot;20148&quot; value=&quot;5&quot;/&gt;&lt;property id=&quot;20300&quot; value=&quot;Slide 122 - &amp;quot;CUDA Managed memory&amp;quot;&quot;/&gt;&lt;property id=&quot;20307&quot; value=&quot;1059&quot;/&gt;&lt;/object&gt;&lt;object type=&quot;3&quot; unique_id=&quot;21436&quot;&gt;&lt;property id=&quot;20148&quot; value=&quot;5&quot;/&gt;&lt;property id=&quot;20300&quot; value=&quot;Slide 123 - &amp;quot;Managed memory&amp;quot;&quot;/&gt;&lt;property id=&quot;20307&quot; value=&quot;1060&quot;/&gt;&lt;/object&gt;&lt;object type=&quot;3&quot; unique_id=&quot;21437&quot;&gt;&lt;property id=&quot;20148&quot; value=&quot;5&quot;/&gt;&lt;property id=&quot;20300&quot; value=&quot;Slide 124 - &amp;quot;OpenACC with Managed Memory&amp;quot;&quot;/&gt;&lt;property id=&quot;20307&quot; value=&quot;1061&quot;/&gt;&lt;/object&gt;&lt;object type=&quot;3&quot; unique_id=&quot;21438&quot;&gt;&lt;property id=&quot;20148&quot; value=&quot;5&quot;/&gt;&lt;property id=&quot;20300&quot; value=&quot;Slide 125 - &amp;quot;Introduction to data clauses&amp;quot;&quot;/&gt;&lt;property id=&quot;20307&quot; value=&quot;1062&quot;/&gt;&lt;/object&gt;&lt;object type=&quot;3&quot; unique_id=&quot;21439&quot;&gt;&lt;property id=&quot;20148&quot; value=&quot;5&quot;/&gt;&lt;property id=&quot;20300&quot; value=&quot;Slide 126 - &amp;quot;Basic data management&amp;quot;&quot;/&gt;&lt;property id=&quot;20307&quot; value=&quot;1063&quot;/&gt;&lt;/object&gt;&lt;object type=&quot;3&quot; unique_id=&quot;21440&quot;&gt;&lt;property id=&quot;20148&quot; value=&quot;5&quot;/&gt;&lt;property id=&quot;20300&quot; value=&quot;Slide 127 - &amp;quot;Basic data management&amp;quot;&quot;/&gt;&lt;property id=&quot;20307&quot; value=&quot;1064&quot;/&gt;&lt;/object&gt;&lt;object type=&quot;3&quot; unique_id=&quot;21441&quot;&gt;&lt;property id=&quot;20148&quot; value=&quot;5&quot;/&gt;&lt;property id=&quot;20300&quot; value=&quot;Slide 128 - &amp;quot;Basic data management&amp;quot;&quot;/&gt;&lt;property id=&quot;20307&quot; value=&quot;1065&quot;/&gt;&lt;/object&gt;&lt;object type=&quot;3&quot; unique_id=&quot;21442&quot;&gt;&lt;property id=&quot;20148&quot; value=&quot;5&quot;/&gt;&lt;property id=&quot;20300&quot; value=&quot;Slide 129 - &amp;quot;Basic data management&amp;quot;&quot;/&gt;&lt;property id=&quot;20307&quot; value=&quot;1066&quot;/&gt;&lt;/object&gt;&lt;object type=&quot;3&quot; unique_id=&quot;21443&quot;&gt;&lt;property id=&quot;20148&quot; value=&quot;5&quot;/&gt;&lt;property id=&quot;20300&quot; value=&quot;Slide 130 - &amp;quot;Basic data management&amp;quot;&quot;/&gt;&lt;property id=&quot;20307&quot; value=&quot;1067&quot;/&gt;&lt;/object&gt;&lt;object type=&quot;3&quot; unique_id=&quot;21444&quot;&gt;&lt;property id=&quot;20148&quot; value=&quot;5&quot;/&gt;&lt;property id=&quot;20300&quot; value=&quot;Slide 131 - &amp;quot;Data Clauses&amp;quot;&quot;/&gt;&lt;property id=&quot;20307&quot; value=&quot;1068&quot;/&gt;&lt;/object&gt;&lt;object type=&quot;3&quot; unique_id=&quot;21445&quot;&gt;&lt;property id=&quot;20148&quot; value=&quot;5&quot;/&gt;&lt;property id=&quot;20300&quot; value=&quot;Slide 132 - &amp;quot;Array Shaping&amp;quot;&quot;/&gt;&lt;property id=&quot;20307&quot; value=&quot;1069&quot;/&gt;&lt;/object&gt;&lt;object type=&quot;3&quot; unique_id=&quot;21446&quot;&gt;&lt;property id=&quot;20148&quot; value=&quot;5&quot;/&gt;&lt;property id=&quot;20300&quot; value=&quot;Slide 133 - &amp;quot;Basic data management&amp;quot;&quot;/&gt;&lt;property id=&quot;20307&quot; value=&quot;1070&quot;/&gt;&lt;/object&gt;&lt;object type=&quot;3&quot; unique_id=&quot;21447&quot;&gt;&lt;property id=&quot;20148&quot; value=&quot;5&quot;/&gt;&lt;property id=&quot;20300&quot; value=&quot;Slide 134 - &amp;quot;Profiling gpu code&amp;quot;&quot;/&gt;&lt;property id=&quot;20307&quot; value=&quot;1071&quot;/&gt;&lt;/object&gt;&lt;object type=&quot;3&quot; unique_id=&quot;21448&quot;&gt;&lt;property id=&quot;20148&quot; value=&quot;5&quot;/&gt;&lt;property id=&quot;20300&quot; value=&quot;Slide 135 - &amp;quot;Profiling gpu code (PGI)&amp;quot;&quot;/&gt;&lt;property id=&quot;20307&quot; value=&quot;1072&quot;/&gt;&lt;/object&gt;&lt;object type=&quot;3&quot; unique_id=&quot;21449&quot;&gt;&lt;property id=&quot;20148&quot; value=&quot;5&quot;/&gt;&lt;property id=&quot;20300&quot; value=&quot;Slide 136 - &amp;quot;Profiling gpu code&amp;quot;&quot;/&gt;&lt;property id=&quot;20307&quot; value=&quot;1073&quot;/&gt;&lt;/object&gt;&lt;object type=&quot;3&quot; unique_id=&quot;21450&quot;&gt;&lt;property id=&quot;20148&quot; value=&quot;5&quot;/&gt;&lt;property id=&quot;20300&quot; value=&quot;Slide 137 - &amp;quot;Profiling gpu code&amp;quot;&quot;/&gt;&lt;property id=&quot;20307&quot; value=&quot;1074&quot;/&gt;&lt;/object&gt;&lt;object type=&quot;3&quot; unique_id=&quot;21451&quot;&gt;&lt;property id=&quot;20148&quot; value=&quot;5&quot;/&gt;&lt;property id=&quot;20300&quot; value=&quot;Slide 138 - &amp;quot;Profiling gpu code&amp;quot;&quot;/&gt;&lt;property id=&quot;20307&quot; value=&quot;1075&quot;/&gt;&lt;/object&gt;&lt;object type=&quot;3&quot; unique_id=&quot;21452&quot;&gt;&lt;property id=&quot;20148&quot; value=&quot;5&quot;/&gt;&lt;property id=&quot;20300&quot; value=&quot;Slide 139 - &amp;quot;Profiling gpu code&amp;quot;&quot;/&gt;&lt;property id=&quot;20307&quot; value=&quot;1076&quot;/&gt;&lt;/object&gt;&lt;object type=&quot;3&quot; unique_id=&quot;21453&quot;&gt;&lt;property id=&quot;20148&quot; value=&quot;5&quot;/&gt;&lt;property id=&quot;20300&quot; value=&quot;Slide 140 - &amp;quot;Compiling gpu code&amp;quot;&quot;/&gt;&lt;property id=&quot;20307&quot; value=&quot;1077&quot;/&gt;&lt;/object&gt;&lt;object type=&quot;3&quot; unique_id=&quot;21454&quot;&gt;&lt;property id=&quot;20148&quot; value=&quot;5&quot;/&gt;&lt;property id=&quot;20300&quot; value=&quot;Slide 141 - &amp;quot;Compiling gpu code&amp;quot;&quot;/&gt;&lt;property id=&quot;20307&quot; value=&quot;1078&quot;/&gt;&lt;/object&gt;&lt;object type=&quot;3&quot; unique_id=&quot;21455&quot;&gt;&lt;property id=&quot;20148&quot; value=&quot;5&quot;/&gt;&lt;property id=&quot;20300&quot; value=&quot;Slide 142 - &amp;quot;Compiling gpu code&amp;quot;&quot;/&gt;&lt;property id=&quot;20307&quot; value=&quot;1079&quot;/&gt;&lt;/object&gt;&lt;object type=&quot;3&quot; unique_id=&quot;21456&quot;&gt;&lt;property id=&quot;20148&quot; value=&quot;5&quot;/&gt;&lt;property id=&quot;20300&quot; value=&quot;Slide 143 - &amp;quot;Profiling gpu code (PGPROF)&amp;quot;&quot;/&gt;&lt;property id=&quot;20307&quot; value=&quot;1080&quot;/&gt;&lt;/object&gt;&lt;object type=&quot;3&quot; unique_id=&quot;21457&quot;&gt;&lt;property id=&quot;20148&quot; value=&quot;5&quot;/&gt;&lt;property id=&quot;20300&quot; value=&quot;Slide 144 - &amp;quot;Profiling gpu code (PGPROF)&amp;quot;&quot;/&gt;&lt;property id=&quot;20307&quot; value=&quot;1081&quot;/&gt;&lt;/object&gt;&lt;object type=&quot;3&quot; unique_id=&quot;21458&quot;&gt;&lt;property id=&quot;20148&quot; value=&quot;5&quot;/&gt;&lt;property id=&quot;20300&quot; value=&quot;Slide 145 - &amp;quot;Profiling GPU code&amp;quot;&quot;/&gt;&lt;property id=&quot;20307&quot; value=&quot;1082&quot;/&gt;&lt;/object&gt;&lt;object type=&quot;3&quot; unique_id=&quot;21459&quot;&gt;&lt;property id=&quot;20148&quot; value=&quot;5&quot;/&gt;&lt;property id=&quot;20300&quot; value=&quot;Slide 146 - &amp;quot;Profiling GPU code&amp;quot;&quot;/&gt;&lt;property id=&quot;20307&quot; value=&quot;1083&quot;/&gt;&lt;/object&gt;&lt;object type=&quot;3&quot; unique_id=&quot;21460&quot;&gt;&lt;property id=&quot;20148&quot; value=&quot;5&quot;/&gt;&lt;property id=&quot;20300&quot; value=&quot;Slide 147 - &amp;quot;Profiling gpu code&amp;quot;&quot;/&gt;&lt;property id=&quot;20307&quot; value=&quot;1084&quot;/&gt;&lt;/object&gt;&lt;object type=&quot;3&quot; unique_id=&quot;21461&quot;&gt;&lt;property id=&quot;20148&quot; value=&quot;5&quot;/&gt;&lt;property id=&quot;20300&quot; value=&quot;Slide 148 - &amp;quot;Profiling gpu code&amp;quot;&quot;/&gt;&lt;property id=&quot;20307&quot; value=&quot;1085&quot;/&gt;&lt;/object&gt;&lt;object type=&quot;3&quot; unique_id=&quot;21462&quot;&gt;&lt;property id=&quot;20148&quot; value=&quot;5&quot;/&gt;&lt;property id=&quot;20300&quot; value=&quot;Slide 149 - &amp;quot;KEY concepts&amp;quot;&quot;/&gt;&lt;property id=&quot;20307&quot; value=&quot;1086&quot;/&gt;&lt;/object&gt;&lt;object type=&quot;3&quot; unique_id=&quot;29995&quot;&gt;&lt;property id=&quot;20148&quot; value=&quot;5&quot;/&gt;&lt;property id=&quot;20300&quot; value=&quot;Slide 150 - &amp;quot;MODULE five: data management&amp;quot;&quot;/&gt;&lt;property id=&quot;20307&quot; value=&quot;1087&quot;/&gt;&lt;/object&gt;&lt;object type=&quot;3&quot; unique_id=&quot;29996&quot;&gt;&lt;property id=&quot;20148&quot; value=&quot;5&quot;/&gt;&lt;property id=&quot;20300&quot; value=&quot;Slide 151 - &amp;quot;MODULE OVERVIEW&amp;quot;&quot;/&gt;&lt;property id=&quot;20307&quot; value=&quot;1088&quot;/&gt;&lt;/object&gt;&lt;object type=&quot;3&quot; unique_id=&quot;29997&quot;&gt;&lt;property id=&quot;20148&quot; value=&quot;5&quot;/&gt;&lt;property id=&quot;20300&quot; value=&quot;Slide 152 - &amp;quot;Explicit Memory management&amp;quot;&quot;/&gt;&lt;property id=&quot;20307&quot; value=&quot;1089&quot;/&gt;&lt;/object&gt;&lt;object type=&quot;3&quot; unique_id=&quot;29998&quot;&gt;&lt;property id=&quot;20148&quot; value=&quot;5&quot;/&gt;&lt;property id=&quot;20300&quot; value=&quot;Slide 153 - &amp;quot;Explicit memory management&amp;quot;&quot;/&gt;&lt;property id=&quot;20307&quot; value=&quot;1090&quot;/&gt;&lt;/object&gt;&lt;object type=&quot;3&quot; unique_id=&quot;29999&quot;&gt;&lt;property id=&quot;20148&quot; value=&quot;5&quot;/&gt;&lt;property id=&quot;20300&quot; value=&quot;Slide 154 - &amp;quot;Explicit memory management&amp;quot;&quot;/&gt;&lt;property id=&quot;20307&quot; value=&quot;1091&quot;/&gt;&lt;/object&gt;&lt;object type=&quot;3&quot; unique_id=&quot;30000&quot;&gt;&lt;property id=&quot;20148&quot; value=&quot;5&quot;/&gt;&lt;property id=&quot;20300&quot; value=&quot;Slide 155 - &amp;quot;Explicit memory management&amp;quot;&quot;/&gt;&lt;property id=&quot;20307&quot; value=&quot;1092&quot;/&gt;&lt;/object&gt;&lt;object type=&quot;3&quot; unique_id=&quot;30001&quot;&gt;&lt;property id=&quot;20148&quot; value=&quot;5&quot;/&gt;&lt;property id=&quot;20300&quot; value=&quot;Slide 156 - &amp;quot;Openacc Data directive&amp;quot;&quot;/&gt;&lt;property id=&quot;20307&quot; value=&quot;1093&quot;/&gt;&lt;/object&gt;&lt;object type=&quot;3&quot; unique_id=&quot;30002&quot;&gt;&lt;property id=&quot;20148&quot; value=&quot;5&quot;/&gt;&lt;property id=&quot;20300&quot; value=&quot;Slide 157 - &amp;quot;Openacc Data directive&amp;quot;&quot;/&gt;&lt;property id=&quot;20307&quot; value=&quot;1094&quot;/&gt;&lt;/object&gt;&lt;object type=&quot;3&quot; unique_id=&quot;30003&quot;&gt;&lt;property id=&quot;20148&quot; value=&quot;5&quot;/&gt;&lt;property id=&quot;20300&quot; value=&quot;Slide 158 - &amp;quot;Data Clauses&amp;quot;&quot;/&gt;&lt;property id=&quot;20307&quot; value=&quot;1095&quot;/&gt;&lt;/object&gt;&lt;object type=&quot;3&quot; unique_id=&quot;30004&quot;&gt;&lt;property id=&quot;20148&quot; value=&quot;5&quot;/&gt;&lt;property id=&quot;20300&quot; value=&quot;Slide 159 - &amp;quot;Structured data Directive&amp;quot;&quot;/&gt;&lt;property id=&quot;20307&quot; value=&quot;1096&quot;/&gt;&lt;/object&gt;&lt;object type=&quot;3&quot; unique_id=&quot;30005&quot;&gt;&lt;property id=&quot;20148&quot; value=&quot;5&quot;/&gt;&lt;property id=&quot;20300&quot; value=&quot;Slide 160 - &amp;quot;Structured data Directive&amp;quot;&quot;/&gt;&lt;property id=&quot;20307&quot; value=&quot;1097&quot;/&gt;&lt;/object&gt;&lt;object type=&quot;3&quot; unique_id=&quot;30006&quot;&gt;&lt;property id=&quot;20148&quot; value=&quot;5&quot;/&gt;&lt;property id=&quot;20300&quot; value=&quot;Slide 161 - &amp;quot;Structured data Directive&amp;quot;&quot;/&gt;&lt;property id=&quot;20307&quot; value=&quot;1098&quot;/&gt;&lt;/object&gt;&lt;object type=&quot;3&quot; unique_id=&quot;30007&quot;&gt;&lt;property id=&quot;20148&quot; value=&quot;5&quot;/&gt;&lt;property id=&quot;20300&quot; value=&quot;Slide 162 - &amp;quot;Structured data Directive&amp;quot;&quot;/&gt;&lt;property id=&quot;20307&quot; value=&quot;1099&quot;/&gt;&lt;/object&gt;&lt;object type=&quot;3&quot; unique_id=&quot;30008&quot;&gt;&lt;property id=&quot;20148&quot; value=&quot;5&quot;/&gt;&lt;property id=&quot;20300&quot; value=&quot;Slide 163 - &amp;quot;Structured data Directive&amp;quot;&quot;/&gt;&lt;property id=&quot;20307&quot; value=&quot;1100&quot;/&gt;&lt;/object&gt;&lt;object type=&quot;3&quot; unique_id=&quot;30009&quot;&gt;&lt;property id=&quot;20148&quot; value=&quot;5&quot;/&gt;&lt;property id=&quot;20300&quot; value=&quot;Slide 164 - &amp;quot;Structured data Directive&amp;quot;&quot;/&gt;&lt;property id=&quot;20307&quot; value=&quot;1101&quot;/&gt;&lt;/object&gt;&lt;object type=&quot;3&quot; unique_id=&quot;30010&quot;&gt;&lt;property id=&quot;20148&quot; value=&quot;5&quot;/&gt;&lt;property id=&quot;20300&quot; value=&quot;Slide 165 - &amp;quot;Array Shaping&amp;quot;&quot;/&gt;&lt;property id=&quot;20307&quot; value=&quot;1102&quot;/&gt;&lt;/object&gt;&lt;object type=&quot;3&quot; unique_id=&quot;30011&quot;&gt;&lt;property id=&quot;20148&quot; value=&quot;5&quot;/&gt;&lt;property id=&quot;20300&quot; value=&quot;Slide 166 - &amp;quot;Array Shaping (cont.)&amp;quot;&quot;/&gt;&lt;property id=&quot;20307&quot; value=&quot;1103&quot;/&gt;&lt;/object&gt;&lt;object type=&quot;3&quot; unique_id=&quot;30012&quot;&gt;&lt;property id=&quot;20148&quot; value=&quot;5&quot;/&gt;&lt;property id=&quot;20300&quot; value=&quot;Slide 167 - &amp;quot;Array Shaping (cont.)&amp;quot;&quot;/&gt;&lt;property id=&quot;20307&quot; value=&quot;1104&quot;/&gt;&lt;/object&gt;&lt;object type=&quot;3&quot; unique_id=&quot;30013&quot;&gt;&lt;property id=&quot;20148&quot; value=&quot;5&quot;/&gt;&lt;property id=&quot;20300&quot; value=&quot;Slide 168 - &amp;quot;Implied data regions&amp;quot;&quot;/&gt;&lt;property id=&quot;20307&quot; value=&quot;1105&quot;/&gt;&lt;/object&gt;&lt;object type=&quot;3&quot; unique_id=&quot;30014&quot;&gt;&lt;property id=&quot;20148&quot; value=&quot;5&quot;/&gt;&lt;property id=&quot;20300&quot; value=&quot;Slide 169 - &amp;quot;Implied data regions&amp;quot;&quot;/&gt;&lt;property id=&quot;20307&quot; value=&quot;1106&quot;/&gt;&lt;/object&gt;&lt;object type=&quot;3&quot; unique_id=&quot;30015&quot;&gt;&lt;property id=&quot;20148&quot; value=&quot;5&quot;/&gt;&lt;property id=&quot;20300&quot; value=&quot;Slide 170 - &amp;quot;Implied data regions&amp;quot;&quot;/&gt;&lt;property id=&quot;20307&quot; value=&quot;1107&quot;/&gt;&lt;/object&gt;&lt;object type=&quot;3&quot; unique_id=&quot;30016&quot;&gt;&lt;property id=&quot;20148&quot; value=&quot;5&quot;/&gt;&lt;property id=&quot;20300&quot; value=&quot;Slide 171 - &amp;quot;Implied data regions&amp;quot;&quot;/&gt;&lt;property id=&quot;20307&quot; value=&quot;1108&quot;/&gt;&lt;/object&gt;&lt;object type=&quot;3&quot; unique_id=&quot;30017&quot;&gt;&lt;property id=&quot;20148&quot; value=&quot;5&quot;/&gt;&lt;property id=&quot;20300&quot; value=&quot;Slide 172 - &amp;quot;Implied data regions&amp;quot;&quot;/&gt;&lt;property id=&quot;20307&quot; value=&quot;1109&quot;/&gt;&lt;/object&gt;&lt;object type=&quot;3&quot; unique_id=&quot;30018&quot;&gt;&lt;property id=&quot;20148&quot; value=&quot;5&quot;/&gt;&lt;property id=&quot;20300&quot; value=&quot;Slide 173 - &amp;quot;Explicit vs. Implicit data regions&amp;quot;&quot;/&gt;&lt;property id=&quot;20307&quot; value=&quot;1110&quot;/&gt;&lt;/object&gt;&lt;object type=&quot;3&quot; unique_id=&quot;30019&quot;&gt;&lt;property id=&quot;20148&quot; value=&quot;5&quot;/&gt;&lt;property id=&quot;20300&quot; value=&quot;Slide 174 - &amp;quot;Explicit vs. Implicit data regions&amp;quot;&quot;/&gt;&lt;property id=&quot;20307&quot; value=&quot;1111&quot;/&gt;&lt;/object&gt;&lt;object type=&quot;3&quot; unique_id=&quot;30020&quot;&gt;&lt;property id=&quot;20148&quot; value=&quot;5&quot;/&gt;&lt;property id=&quot;20300&quot; value=&quot;Slide 175 - &amp;quot;unstructured data Directives&amp;quot;&quot;/&gt;&lt;property id=&quot;20307&quot; value=&quot;1112&quot;/&gt;&lt;/object&gt;&lt;object type=&quot;3&quot; unique_id=&quot;30021&quot;&gt;&lt;property id=&quot;20148&quot; value=&quot;5&quot;/&gt;&lt;property id=&quot;20300&quot; value=&quot;Slide 176 - &amp;quot;unStructured data Directives&amp;quot;&quot;/&gt;&lt;property id=&quot;20307&quot; value=&quot;1113&quot;/&gt;&lt;/object&gt;&lt;object type=&quot;3&quot; unique_id=&quot;30022&quot;&gt;&lt;property id=&quot;20148&quot; value=&quot;5&quot;/&gt;&lt;property id=&quot;20300&quot; value=&quot;Slide 177 - &amp;quot;unStructured data Directives&amp;quot;&quot;/&gt;&lt;property id=&quot;20307&quot; value=&quot;1114&quot;/&gt;&lt;/object&gt;&lt;object type=&quot;3&quot; unique_id=&quot;30023&quot;&gt;&lt;property id=&quot;20148&quot; value=&quot;5&quot;/&gt;&lt;property id=&quot;20300&quot; value=&quot;Slide 178 - &amp;quot;Unstructured Data Clauses&amp;quot;&quot;/&gt;&lt;property id=&quot;20307&quot; value=&quot;1115&quot;/&gt;&lt;/object&gt;&lt;object type=&quot;3&quot; unique_id=&quot;30024&quot;&gt;&lt;property id=&quot;20148&quot; value=&quot;5&quot;/&gt;&lt;property id=&quot;20300&quot; value=&quot;Slide 179 - &amp;quot;unStructured data Directives&amp;quot;&quot;/&gt;&lt;property id=&quot;20307&quot; value=&quot;1116&quot;/&gt;&lt;/object&gt;&lt;object type=&quot;3&quot; unique_id=&quot;30025&quot;&gt;&lt;property id=&quot;20148&quot; value=&quot;5&quot;/&gt;&lt;property id=&quot;20300&quot; value=&quot;Slide 180 - &amp;quot;unStructured data Directives&amp;quot;&quot;/&gt;&lt;property id=&quot;20307&quot; value=&quot;1117&quot;/&gt;&lt;/object&gt;&lt;object type=&quot;3&quot; unique_id=&quot;30026&quot;&gt;&lt;property id=&quot;20148&quot; value=&quot;5&quot;/&gt;&lt;property id=&quot;20300&quot; value=&quot;Slide 181 - &amp;quot;unStructured data Directives&amp;quot;&quot;/&gt;&lt;property id=&quot;20307&quot; value=&quot;1118&quot;/&gt;&lt;/object&gt;&lt;object type=&quot;3&quot; unique_id=&quot;30027&quot;&gt;&lt;property id=&quot;20148&quot; value=&quot;5&quot;/&gt;&lt;property id=&quot;20300&quot; value=&quot;Slide 182 - &amp;quot;unStructured data Directives&amp;quot;&quot;/&gt;&lt;property id=&quot;20307&quot; value=&quot;1119&quot;/&gt;&lt;/object&gt;&lt;object type=&quot;3&quot; unique_id=&quot;30028&quot;&gt;&lt;property id=&quot;20148&quot; value=&quot;5&quot;/&gt;&lt;property id=&quot;20300&quot; value=&quot;Slide 183 - &amp;quot;unstructured vs structured&amp;quot;&quot;/&gt;&lt;property id=&quot;20307&quot; value=&quot;1120&quot;/&gt;&lt;/object&gt;&lt;object type=&quot;3&quot; unique_id=&quot;30029&quot;&gt;&lt;property id=&quot;20148&quot; value=&quot;5&quot;/&gt;&lt;property id=&quot;20300&quot; value=&quot;Slide 184 - &amp;quot;unStructured data Directives&amp;quot;&quot;/&gt;&lt;property id=&quot;20307&quot; value=&quot;1121&quot;/&gt;&lt;/object&gt;&lt;object type=&quot;3&quot; unique_id=&quot;30030&quot;&gt;&lt;property id=&quot;20148&quot; value=&quot;5&quot;/&gt;&lt;property id=&quot;20300&quot; value=&quot;Slide 185 - &amp;quot;Data synchronization&amp;quot;&quot;/&gt;&lt;property id=&quot;20307&quot; value=&quot;1122&quot;/&gt;&lt;/object&gt;&lt;object type=&quot;3&quot; unique_id=&quot;30031&quot;&gt;&lt;property id=&quot;20148&quot; value=&quot;5&quot;/&gt;&lt;property id=&quot;20300&quot; value=&quot;Slide 186 - &amp;quot;OpenACC UPDATE Directive&amp;quot;&quot;/&gt;&lt;property id=&quot;20307&quot; value=&quot;1123&quot;/&gt;&lt;/object&gt;&lt;object type=&quot;3&quot; unique_id=&quot;30032&quot;&gt;&lt;property id=&quot;20148&quot; value=&quot;5&quot;/&gt;&lt;property id=&quot;20300&quot; value=&quot;Slide 187 - &amp;quot;OpenACC UPDATE Directive&amp;quot;&quot;/&gt;&lt;property id=&quot;20307&quot; value=&quot;1124&quot;/&gt;&lt;/object&gt;&lt;object type=&quot;3&quot; unique_id=&quot;30033&quot;&gt;&lt;property id=&quot;20148&quot; value=&quot;5&quot;/&gt;&lt;property id=&quot;20300&quot; value=&quot;Slide 188 - &amp;quot;Synchronize data with update&amp;quot;&quot;/&gt;&lt;property id=&quot;20307&quot; value=&quot;1125&quot;/&gt;&lt;/object&gt;&lt;object type=&quot;3&quot; unique_id=&quot;30034&quot;&gt;&lt;property id=&quot;20148&quot; value=&quot;5&quot;/&gt;&lt;property id=&quot;20300&quot; value=&quot;Slide 189 - &amp;quot;Synchronize data with update&amp;quot;&quot;/&gt;&lt;property id=&quot;20307&quot; value=&quot;1126&quot;/&gt;&lt;/object&gt;&lt;object type=&quot;3&quot; unique_id=&quot;30035&quot;&gt;&lt;property id=&quot;20148&quot; value=&quot;5&quot;/&gt;&lt;property id=&quot;20300&quot; value=&quot;Slide 190 - &amp;quot;C/C++ structs/classes&amp;quot;&quot;/&gt;&lt;property id=&quot;20307&quot; value=&quot;1127&quot;/&gt;&lt;/object&gt;&lt;object type=&quot;3&quot; unique_id=&quot;30036&quot;&gt;&lt;property id=&quot;20148&quot; value=&quot;5&quot;/&gt;&lt;property id=&quot;20300&quot; value=&quot;Slide 191 - &amp;quot;C structs&amp;quot;&quot;/&gt;&lt;property id=&quot;20307&quot; value=&quot;1128&quot;/&gt;&lt;/object&gt;&lt;object type=&quot;3&quot; unique_id=&quot;30037&quot;&gt;&lt;property id=&quot;20148&quot; value=&quot;5&quot;/&gt;&lt;property id=&quot;20300&quot; value=&quot;Slide 192 - &amp;quot;C structs&amp;quot;&quot;/&gt;&lt;property id=&quot;20307&quot; value=&quot;1129&quot;/&gt;&lt;/object&gt;&lt;object type=&quot;3&quot; unique_id=&quot;30038&quot;&gt;&lt;property id=&quot;20148&quot; value=&quot;5&quot;/&gt;&lt;property id=&quot;20300&quot; value=&quot;Slide 193 - &amp;quot;C++ structs/classes&amp;quot;&quot;/&gt;&lt;property id=&quot;20307&quot; value=&quot;1130&quot;/&gt;&lt;/object&gt;&lt;object type=&quot;3&quot; unique_id=&quot;30039&quot;&gt;&lt;property id=&quot;20148&quot; value=&quot;5&quot;/&gt;&lt;property id=&quot;20300&quot; value=&quot;Slide 194 - &amp;quot;C++ Class Data SYNCHRONIZATION&amp;quot;&quot;/&gt;&lt;property id=&quot;20307&quot; value=&quot;1131&quot;/&gt;&lt;/object&gt;&lt;object type=&quot;3&quot; unique_id=&quot;30040&quot;&gt;&lt;property id=&quot;20148&quot; value=&quot;5&quot;/&gt;&lt;property id=&quot;20300&quot; value=&quot;Slide 195 - &amp;quot;USING A OPENACC aware C++ Class&amp;quot;&quot;/&gt;&lt;property id=&quot;20307&quot; value=&quot;1132&quot;/&gt;&lt;/object&gt;&lt;object type=&quot;3&quot; unique_id=&quot;30041&quot;&gt;&lt;property id=&quot;20148&quot; value=&quot;5&quot;/&gt;&lt;property id=&quot;20300&quot; value=&quot;Slide 196 - &amp;quot;Module Review&amp;quot;&quot;/&gt;&lt;property id=&quot;20307&quot; value=&quot;1133&quot;/&gt;&lt;/object&gt;&lt;object type=&quot;3&quot; unique_id=&quot;30042&quot;&gt;&lt;property id=&quot;20148&quot; value=&quot;5&quot;/&gt;&lt;property id=&quot;20300&quot; value=&quot;Slide 197 - &amp;quot;KEY concepts&amp;quot;&quot;/&gt;&lt;property id=&quot;20307&quot; value=&quot;1134&quot;/&gt;&lt;/object&gt;&lt;object type=&quot;3&quot; unique_id=&quot;30043&quot;&gt;&lt;property id=&quot;20148&quot; value=&quot;5&quot;/&gt;&lt;property id=&quot;20300&quot; value=&quot;Slide 198 - &amp;quot;Lab Assignment&amp;quot;&quot;/&gt;&lt;property id=&quot;20307&quot; value=&quot;1135&quot;/&gt;&lt;/object&gt;&lt;object type=&quot;3&quot; unique_id=&quot;31684&quot;&gt;&lt;property id=&quot;20148&quot; value=&quot;5&quot;/&gt;&lt;property id=&quot;20300&quot; value=&quot;Slide 10 - &amp;quot;What does Amdahl’s Law teach Us?&amp;quot;&quot;/&gt;&lt;property id=&quot;20307&quot; value=&quot;1136&quot;/&gt;&lt;/object&gt;&lt;/object&gt;&lt;object type=&quot;8&quot; unique_id=&quot;10090&quot;&gt;&lt;/object&gt;&lt;/object&gt;&lt;/database&gt;"/>
  <p:tag name="SECTOMILLISECCONVERTED" val="1"/>
</p:tagLst>
</file>

<file path=ppt/tags/tag1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quot;/&gt;&lt;/TableIndex&gt;&lt;/ShapeTextInfo&gt;"/>
</p:tagLst>
</file>

<file path=ppt/tags/tag1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8&quot;/&gt;&lt;/TableIndex&gt;&lt;/ShapeTextInfo&gt;"/>
</p:tagLst>
</file>

<file path=ppt/tags/tag1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8&quot;/&gt;&lt;/TableIndex&gt;&lt;/ShapeTextInfo&gt;"/>
</p:tagLst>
</file>

<file path=ppt/tags/tag1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8&quot;/&gt;&lt;/TableIndex&gt;&lt;/ShapeTextInfo&gt;"/>
</p:tagLst>
</file>

<file path=ppt/tags/tag1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8&quot;/&gt;&lt;/TableIndex&gt;&lt;/ShapeTextInfo&gt;"/>
</p:tagLst>
</file>

<file path=ppt/tags/tag2.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C0007E52-7F79-4190-94FE-F4F39B6CC92A}_17.png&quot;/&gt;&lt;left val=&quot;24&quot;/&gt;&lt;top val=&quot;40&quot;/&gt;&lt;width val=&quot;801&quot;/&gt;&lt;height val=&quot;76&quot;/&gt;&lt;hasText val=&quot;1&quot;/&gt;&lt;/Image&gt;&lt;/ThreeDShapeInfo&gt;"/>
  <p:tag name="PRESENTER_SHAPETEXTINFO" val="&lt;ShapeTextInfo&gt;&lt;TableIndex row=&quot;-1&quot; col=&quot;-1&quot;&gt;&lt;linesCount val=&quot;1&quot;/&gt;&lt;lineCharCount val=&quot;25&quot;/&gt;&lt;/TableIndex&gt;&lt;/ShapeTextInfo&gt;"/>
</p:tagLst>
</file>

<file path=ppt/tags/tag20.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224C3F9A-5934-458E-9ADC-95B3DB5A6EA5}_18.png&quot;/&gt;&lt;left val=&quot;29&quot;/&gt;&lt;top val=&quot;3&quot;/&gt;&lt;width val=&quot;801&quot;/&gt;&lt;height val=&quot;76&quot;/&gt;&lt;hasText val=&quot;1&quot;/&gt;&lt;/Image&gt;&lt;/ThreeDShapeInfo&gt;"/>
  <p:tag name="PRESENTER_SHAPETEXTINFO" val="&lt;ShapeTextInfo&gt;&lt;TableIndex row=&quot;-1&quot; col=&quot;-1&quot;&gt;&lt;linesCount val=&quot;1&quot;/&gt;&lt;lineCharCount val=&quot;24&quot;/&gt;&lt;/TableIndex&gt;&lt;/ShapeTextInfo&gt;"/>
</p:tagLst>
</file>

<file path=ppt/tags/tag21.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BE73855A-4B4D-4BF3-A6CE-EEE53E674822}_18.png&quot;/&gt;&lt;left val=&quot;658&quot;/&gt;&lt;top val=&quot;448&quot;/&gt;&lt;width val=&quot;206&quot;/&gt;&lt;height val=&quot;39&quot;/&gt;&lt;hasText val=&quot;1&quot;/&gt;&lt;/Image&gt;&lt;/ThreeDShapeInfo&gt;"/>
  <p:tag name="PRESENTER_SHAPETEXTINFO" val="&lt;ShapeTextInfo&gt;&lt;TableIndex row=&quot;-1&quot; col=&quot;-1&quot;&gt;&lt;linesCount val=&quot;1&quot;/&gt;&lt;lineCharCount val=&quot;2&quot;/&gt;&lt;/TableIndex&gt;&lt;/ShapeTextInfo&gt;"/>
</p:tagLst>
</file>

<file path=ppt/tags/tag22.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C6732A0C-DC14-4776-B396-C90C27A92D76}_18.png&quot;/&gt;&lt;left val=&quot;80&quot;/&gt;&lt;top val=&quot;74&quot;/&gt;&lt;width val=&quot;712&quot;/&gt;&lt;height val=&quot;399&quot;/&gt;&lt;hasText val=&quot;1&quot;/&gt;&lt;/Image&gt;&lt;/ThreeDShapeInfo&gt;"/>
  <p:tag name="PRESENTER_SHAPETEXTINFO" val="&lt;ShapeTextInfo&gt;&lt;TableIndex row=&quot;-1&quot; col=&quot;-1&quot;&gt;&lt;linesCount val=&quot;23&quot;/&gt;&lt;lineCharCount val=&quot;41&quot;/&gt;&lt;lineCharCount val=&quot;11&quot;/&gt;&lt;lineCharCount val=&quot;1&quot;/&gt;&lt;lineCharCount val=&quot;1&quot;/&gt;&lt;lineCharCount val=&quot;34&quot;/&gt;&lt;lineCharCount val=&quot;35&quot;/&gt;&lt;lineCharCount val=&quot;7&quot;/&gt;&lt;lineCharCount val=&quot;51&quot;/&gt;&lt;lineCharCount val=&quot;51&quot;/&gt;&lt;lineCharCount val=&quot;7&quot;/&gt;&lt;lineCharCount val=&quot;49&quot;/&gt;&lt;lineCharCount val=&quot;6&quot;/&gt;&lt;lineCharCount val=&quot;4&quot;/&gt;&lt;lineCharCount val=&quot;1&quot;/&gt;&lt;lineCharCount val=&quot;1&quot;/&gt;&lt;lineCharCount val=&quot;34&quot;/&gt;&lt;lineCharCount val=&quot;37&quot;/&gt;&lt;lineCharCount val=&quot;34&quot;/&gt;&lt;lineCharCount val=&quot;6&quot;/&gt;&lt;lineCharCount val=&quot;4&quot;/&gt;&lt;lineCharCount val=&quot;5&quot;/&gt;&lt;lineCharCount val=&quot;10&quot;/&gt;&lt;lineCharCount val=&quot;1&quot;/&gt;&lt;/TableIndex&gt;&lt;/ShapeTextInfo&gt;"/>
</p:tagLst>
</file>

<file path=ppt/tags/tag23.xml><?xml version="1.0" encoding="utf-8"?>
<p:tagLst xmlns:a="http://schemas.openxmlformats.org/drawingml/2006/main" xmlns:r="http://schemas.openxmlformats.org/officeDocument/2006/relationships" xmlns:p="http://schemas.openxmlformats.org/presentationml/2006/main">
  <p:tag name="PRESENTER_SHAPEINFO" val="&lt;ThreeDShapeInfo&gt;&lt;uuid val=&quot;{9369FDA4-3B4B-43DC-B716-C32DAF762A54}&quot;/&gt;&lt;isInvalidForFieldText val=&quot;0&quot;/&gt;&lt;Image&gt;&lt;filename val=&quot;C:\Users\jlarkin\AppData\Local\Temp\~CaBB85\data\asimages\{9369FDA4-3B4B-43DC-B716-C32DAF762A54}_18.png&quot;/&gt;&lt;left val=&quot;582&quot;/&gt;&lt;top val=&quot;65&quot;/&gt;&lt;width val=&quot;272&quot;/&gt;&lt;height val=&quot;60&quot;/&gt;&lt;hasText val=&quot;1&quot;/&gt;&lt;/Image&gt;&lt;/ThreeDShapeInfo&gt;"/>
</p:tagLst>
</file>

<file path=ppt/tags/tag24.xml><?xml version="1.0" encoding="utf-8"?>
<p:tagLst xmlns:a="http://schemas.openxmlformats.org/drawingml/2006/main" xmlns:r="http://schemas.openxmlformats.org/officeDocument/2006/relationships" xmlns:p="http://schemas.openxmlformats.org/presentationml/2006/main">
  <p:tag name="PRESENTER_SHAPEINFO" val="&lt;ThreeDShapeInfo&gt;&lt;uuid val=&quot;{18FDB445-CE7E-467C-9926-A7EFEC338F93}&quot;/&gt;&lt;isInvalidForFieldText val=&quot;0&quot;/&gt;&lt;Image&gt;&lt;filename val=&quot;C:\Users\jlarkin\AppData\Local\Temp\~CaBB85\data\asimages\{18FDB445-CE7E-467C-9926-A7EFEC338F93}_18.png&quot;/&gt;&lt;left val=&quot;582&quot;/&gt;&lt;top val=&quot;123&quot;/&gt;&lt;width val=&quot;272&quot;/&gt;&lt;height val=&quot;62&quot;/&gt;&lt;hasText val=&quot;1&quot;/&gt;&lt;/Image&gt;&lt;/ThreeDShapeInfo&gt;"/>
</p:tagLst>
</file>

<file path=ppt/tags/tag25.xml><?xml version="1.0" encoding="utf-8"?>
<p:tagLst xmlns:a="http://schemas.openxmlformats.org/drawingml/2006/main" xmlns:r="http://schemas.openxmlformats.org/officeDocument/2006/relationships" xmlns:p="http://schemas.openxmlformats.org/presentationml/2006/main">
  <p:tag name="PRESENTER_SHAPEINFO" val="&lt;ThreeDShapeInfo&gt;&lt;uuid val=&quot;{6BED1003-E304-43BF-A7B1-2387B9B4D2A9}&quot;/&gt;&lt;isInvalidForFieldText val=&quot;0&quot;/&gt;&lt;Image&gt;&lt;filename val=&quot;C:\Users\jlarkin\AppData\Local\Temp\~CaBB85\data\asimages\{6BED1003-E304-43BF-A7B1-2387B9B4D2A9}_18.png&quot;/&gt;&lt;left val=&quot;582&quot;/&gt;&lt;top val=&quot;183&quot;/&gt;&lt;width val=&quot;273&quot;/&gt;&lt;height val=&quot;62&quot;/&gt;&lt;hasText val=&quot;1&quot;/&gt;&lt;/Image&gt;&lt;/ThreeDShapeInfo&gt;"/>
</p:tagLst>
</file>

<file path=ppt/tags/tag26.xml><?xml version="1.0" encoding="utf-8"?>
<p:tagLst xmlns:a="http://schemas.openxmlformats.org/drawingml/2006/main" xmlns:r="http://schemas.openxmlformats.org/officeDocument/2006/relationships" xmlns:p="http://schemas.openxmlformats.org/presentationml/2006/main">
  <p:tag name="PRESENTER_SHAPEINFO" val="&lt;ThreeDShapeInfo&gt;&lt;uuid val=&quot;{99ECC376-2844-45A7-9A02-BCD541FBE390}&quot;/&gt;&lt;isInvalidForFieldText val=&quot;0&quot;/&gt;&lt;Image&gt;&lt;filename val=&quot;C:\Users\jlarkin\AppData\Local\Temp\~CaBB85\data\asimages\{99ECC376-2844-45A7-9A02-BCD541FBE390}_18.png&quot;/&gt;&lt;left val=&quot;582&quot;/&gt;&lt;top val=&quot;243&quot;/&gt;&lt;width val=&quot;272&quot;/&gt;&lt;height val=&quot;62&quot;/&gt;&lt;hasText val=&quot;1&quot;/&gt;&lt;/Image&gt;&lt;/ThreeDShapeInfo&gt;"/>
</p:tagLst>
</file>

<file path=ppt/tags/tag27.xml><?xml version="1.0" encoding="utf-8"?>
<p:tagLst xmlns:a="http://schemas.openxmlformats.org/drawingml/2006/main" xmlns:r="http://schemas.openxmlformats.org/officeDocument/2006/relationships" xmlns:p="http://schemas.openxmlformats.org/presentationml/2006/main">
  <p:tag name="PRESENTER_SHAPEINFO" val="&lt;ThreeDShapeInfo&gt;&lt;uuid val=&quot;{C553963E-557E-4E0C-B7F5-99272CEE1B5F}&quot;/&gt;&lt;isInvalidForFieldText val=&quot;0&quot;/&gt;&lt;Image&gt;&lt;filename val=&quot;C:\Users\jlarkin\AppData\Local\Temp\~CaBB85\data\asimages\{C553963E-557E-4E0C-B7F5-99272CEE1B5F}_18.png&quot;/&gt;&lt;left val=&quot;582&quot;/&gt;&lt;top val=&quot;341&quot;/&gt;&lt;width val=&quot;272&quot;/&gt;&lt;height val=&quot;60&quot;/&gt;&lt;hasText val=&quot;1&quot;/&gt;&lt;/Image&gt;&lt;/ThreeDShapeInfo&gt;"/>
</p:tagLst>
</file>

<file path=ppt/tags/tag2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4&quot;/&gt;&lt;/TableIndex&gt;&lt;/ShapeTextInfo&gt;"/>
</p:tagLst>
</file>

<file path=ppt/tags/tag2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14BB7DE8-3F74-4B2B-BF69-54EF3236C91E}_17.png&quot;/&gt;&lt;left val=&quot;138&quot;/&gt;&lt;top val=&quot;89&quot;/&gt;&lt;width val=&quot;726&quot;/&gt;&lt;height val=&quot;348&quot;/&gt;&lt;hasText val=&quot;1&quot;/&gt;&lt;/Image&gt;&lt;/ThreeDShapeInfo&gt;"/>
  <p:tag name="PRESENTER_SHAPEINFO" val="&lt;ThreeDShapeInfo&gt;&lt;uuid val=&quot;{1122CD2A-FF2A-43DA-A8AE-0E94ABF44D7B}&quot;/&gt;&lt;isInvalidForFieldText val=&quot;0&quot;/&gt;&lt;Image&gt;&lt;filename val=&quot;C:\Users\jlarkin\AppData\Local\Temp\~CaBB85\data\asimages\{1122CD2A-FF2A-43DA-A8AE-0E94ABF44D7B}.png&quot;/&gt;&lt;left val=&quot;138&quot;/&gt;&lt;top val=&quot;89&quot;/&gt;&lt;width val=&quot;726&quot;/&gt;&lt;height val=&quot;348&quot;/&gt;&lt;hasText val=&quot;1&quot;/&gt;&lt;/Image&gt;&lt;/ThreeDShapeInfo&gt;"/>
  <p:tag name="PRESENTER_SHAPETEXTINFO" val="&lt;ShapeTextInfo&gt;&lt;TableIndex row=&quot;-1&quot; col=&quot;-1&quot;&gt;&lt;linesCount val=&quot;7&quot;/&gt;&lt;lineCharCount val=&quot;76&quot;/&gt;&lt;lineCharCount val=&quot;63&quot;/&gt;&lt;lineCharCount val=&quot;26&quot;/&gt;&lt;lineCharCount val=&quot;59&quot;/&gt;&lt;lineCharCount val=&quot;1&quot;/&gt;&lt;lineCharCount val=&quot;1&quot;/&gt;&lt;lineCharCount val=&quot;1&quot;/&gt;&lt;/TableIndex&gt;&lt;/ShapeTextInfo&gt;"/>
</p:tagLst>
</file>

<file path=ppt/tags/tag3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2&quot;/&gt;&lt;lineCharCount val=&quot;11&quot;/&gt;&lt;/TableIndex&gt;&lt;/ShapeTextInfo&gt;"/>
</p:tagLst>
</file>

<file path=ppt/tags/tag3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310.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14BB7DE8-3F74-4B2B-BF69-54EF3236C91E}_17.png&quot;/&gt;&lt;left val=&quot;138&quot;/&gt;&lt;top val=&quot;89&quot;/&gt;&lt;width val=&quot;726&quot;/&gt;&lt;height val=&quot;348&quot;/&gt;&lt;hasText val=&quot;1&quot;/&gt;&lt;/Image&gt;&lt;/ThreeDShapeInfo&gt;"/>
  <p:tag name="PRESENTER_SHAPEINFO" val="&lt;ThreeDShapeInfo&gt;&lt;uuid val=&quot;{1122CD2A-FF2A-43DA-A8AE-0E94ABF44D7B}&quot;/&gt;&lt;isInvalidForFieldText val=&quot;0&quot;/&gt;&lt;Image&gt;&lt;filename val=&quot;C:\Users\jlarkin\AppData\Local\Temp\~CaBB85\data\asimages\{1122CD2A-FF2A-43DA-A8AE-0E94ABF44D7B}.png&quot;/&gt;&lt;left val=&quot;138&quot;/&gt;&lt;top val=&quot;89&quot;/&gt;&lt;width val=&quot;726&quot;/&gt;&lt;height val=&quot;348&quot;/&gt;&lt;hasText val=&quot;1&quot;/&gt;&lt;/Image&gt;&lt;/ThreeDShapeInfo&gt;"/>
  <p:tag name="PRESENTER_SHAPETEXTINFO" val="&lt;ShapeTextInfo&gt;&lt;TableIndex row=&quot;-1&quot; col=&quot;-1&quot;&gt;&lt;linesCount val=&quot;7&quot;/&gt;&lt;lineCharCount val=&quot;76&quot;/&gt;&lt;lineCharCount val=&quot;63&quot;/&gt;&lt;lineCharCount val=&quot;26&quot;/&gt;&lt;lineCharCount val=&quot;59&quot;/&gt;&lt;lineCharCount val=&quot;1&quot;/&gt;&lt;lineCharCount val=&quot;1&quot;/&gt;&lt;lineCharCount val=&quot;1&quot;/&gt;&lt;/TableIndex&gt;&lt;/ShapeTextInfo&gt;"/>
</p:tagLst>
</file>

<file path=ppt/tags/tag3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5&quot;/&gt;&lt;lineCharCount val=&quot;9&quot;/&gt;&lt;/TableIndex&gt;&lt;/ShapeTextInfo&gt;"/>
</p:tagLst>
</file>

<file path=ppt/tags/tag3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3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2&quot;/&gt;&lt;lineCharCount val=&quot;8&quot;/&gt;&lt;/TableIndex&gt;&lt;/ShapeTextInfo&gt;"/>
</p:tagLst>
</file>

<file path=ppt/tags/tag3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3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3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38.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1C36E8B3-2CFA-439C-A147-985DD20BFF4E}_23.png&quot;/&gt;&lt;left val=&quot;27&quot;/&gt;&lt;top val=&quot;14&quot;/&gt;&lt;width val=&quot;798&quot;/&gt;&lt;height val=&quot;68&quot;/&gt;&lt;hasText val=&quot;1&quot;/&gt;&lt;/Image&gt;&lt;/ThreeDShapeInfo&gt;"/>
  <p:tag name="PRESENTER_SHAPETEXTINFO" val="&lt;ShapeTextInfo&gt;&lt;TableIndex row=&quot;-1&quot; col=&quot;-1&quot;&gt;&lt;linesCount val=&quot;1&quot;/&gt;&lt;lineCharCount val=&quot;32&quot;/&gt;&lt;/TableIndex&gt;&lt;/ShapeTextInfo&gt;"/>
</p:tagLst>
</file>

<file path=ppt/tags/tag39.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3DD7F2B9-5509-49F4-9EB0-1104DE1D4CE0}_23.png&quot;/&gt;&lt;left val=&quot;658&quot;/&gt;&lt;top val=&quot;448&quot;/&gt;&lt;width val=&quot;206&quot;/&gt;&lt;height val=&quot;39&quot;/&gt;&lt;hasText val=&quot;1&quot;/&gt;&lt;/Image&gt;&lt;/ThreeDShapeInfo&gt;"/>
  <p:tag name="PRESENTER_SHAPETEXTINFO" val="&lt;ShapeTextInfo&gt;&lt;TableIndex row=&quot;-1&quot; col=&quot;-1&quot;&gt;&lt;linesCount val=&quot;1&quot;/&gt;&lt;lineCharCount val=&quot;2&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INFO" val="&lt;ThreeDShapeInfo&gt;&lt;uuid val=&quot;{BC7F36CE-D59E-4AC3-B336-990AE04EB32D}&quot;/&gt;&lt;isInvalidForFieldText val=&quot;1&quot;/&gt;&lt;Image&gt;&lt;filename val=&quot;C:\Users\jlarkin\AppData\Local\Temp\~CaBB85\data\asimages\{BC7F36CE-D59E-4AC3-B336-990AE04EB32D}_17.png&quot;/&gt;&lt;left val=&quot;12&quot;/&gt;&lt;top val=&quot;206&quot;/&gt;&lt;width val=&quot;317&quot;/&gt;&lt;height val=&quot;198&quot;/&gt;&lt;hasText val=&quot;1&quot;/&gt;&lt;/Image&gt;&lt;/ThreeDShapeInfo&gt;"/>
</p:tagLst>
</file>

<file path=ppt/tags/tag40.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AF29EC27-B183-4292-A2BA-54439C89080E}_23.png&quot;/&gt;&lt;left val=&quot;78&quot;/&gt;&lt;top val=&quot;74&quot;/&gt;&lt;width val=&quot;705&quot;/&gt;&lt;height val=&quot;399&quot;/&gt;&lt;hasText val=&quot;1&quot;/&gt;&lt;/Image&gt;&lt;/ThreeDShapeInfo&gt;"/>
  <p:tag name="PRESENTER_SHAPETEXTINFO" val="&lt;ShapeTextInfo&gt;&lt;TableIndex row=&quot;-1&quot; col=&quot;-1&quot;&gt;&lt;linesCount val=&quot;23&quot;/&gt;&lt;lineCharCount val=&quot;41&quot;/&gt;&lt;lineCharCount val=&quot;11&quot;/&gt;&lt;lineCharCount val=&quot;1&quot;/&gt;&lt;lineCharCount val=&quot;20&quot;/&gt;&lt;lineCharCount val=&quot;2&quot;/&gt;&lt;lineCharCount val=&quot;34&quot;/&gt;&lt;lineCharCount val=&quot;35&quot;/&gt;&lt;lineCharCount val=&quot;13&quot;/&gt;&lt;lineCharCount val=&quot;51&quot;/&gt;&lt;lineCharCount val=&quot;51&quot;/&gt;&lt;lineCharCount val=&quot;1&quot;/&gt;&lt;lineCharCount val=&quot;49&quot;/&gt;&lt;lineCharCount val=&quot;6&quot;/&gt;&lt;lineCharCount val=&quot;4&quot;/&gt;&lt;lineCharCount val=&quot;1&quot;/&gt;&lt;lineCharCount val=&quot;34&quot;/&gt;&lt;lineCharCount val=&quot;37&quot;/&gt;&lt;lineCharCount val=&quot;34&quot;/&gt;&lt;lineCharCount val=&quot;6&quot;/&gt;&lt;lineCharCount val=&quot;4&quot;/&gt;&lt;lineCharCount val=&quot;6&quot;/&gt;&lt;lineCharCount val=&quot;10&quot;/&gt;&lt;lineCharCount val=&quot;1&quot;/&gt;&lt;/TableIndex&gt;&lt;/ShapeTextInfo&gt;"/>
</p:tagLst>
</file>

<file path=ppt/tags/tag41.xml><?xml version="1.0" encoding="utf-8"?>
<p:tagLst xmlns:a="http://schemas.openxmlformats.org/drawingml/2006/main" xmlns:r="http://schemas.openxmlformats.org/officeDocument/2006/relationships" xmlns:p="http://schemas.openxmlformats.org/presentationml/2006/main">
  <p:tag name="PRESENTER_SHAPEINFO" val="&lt;ThreeDShapeInfo&gt;&lt;uuid val=&quot;{546C7D4A-A460-41DD-94BE-E81B719DDA51}&quot;/&gt;&lt;isInvalidForFieldText val=&quot;0&quot;/&gt;&lt;Image&gt;&lt;filename val=&quot;C:\Users\jlarkin\AppData\Local\Temp\~CaBB85\data\asimages\{546C7D4A-A460-41DD-94BE-E81B719DDA51}_23.png&quot;/&gt;&lt;left val=&quot;608&quot;/&gt;&lt;top val=&quot;117&quot;/&gt;&lt;width val=&quot;246&quot;/&gt;&lt;height val=&quot;62&quot;/&gt;&lt;hasText val=&quot;1&quot;/&gt;&lt;/Image&gt;&lt;/ThreeDShapeInfo&gt;"/>
</p:tagLst>
</file>

<file path=ppt/tags/tag42.xml><?xml version="1.0" encoding="utf-8"?>
<p:tagLst xmlns:a="http://schemas.openxmlformats.org/drawingml/2006/main" xmlns:r="http://schemas.openxmlformats.org/officeDocument/2006/relationships" xmlns:p="http://schemas.openxmlformats.org/presentationml/2006/main">
  <p:tag name="PRESENTER_SHAPEINFO" val="&lt;ThreeDShapeInfo&gt;&lt;uuid val=&quot;{546C7D4A-A460-41DD-94BE-E81B719DDA51}&quot;/&gt;&lt;isInvalidForFieldText val=&quot;0&quot;/&gt;&lt;Image&gt;&lt;filename val=&quot;C:\Users\jlarkin\AppData\Local\Temp\~CaBB85\data\asimages\{546C7D4A-A460-41DD-94BE-E81B719DDA51}_23.png&quot;/&gt;&lt;left val=&quot;608&quot;/&gt;&lt;top val=&quot;117&quot;/&gt;&lt;width val=&quot;246&quot;/&gt;&lt;height val=&quot;62&quot;/&gt;&lt;hasText val=&quot;1&quot;/&gt;&lt;/Image&gt;&lt;/ThreeDShapeInfo&gt;"/>
</p:tagLst>
</file>

<file path=ppt/tags/tag4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1&quot;/&gt;&lt;lineCharCount val=&quot;19&quot;/&gt;&lt;/TableIndex&gt;&lt;/ShapeTextInfo&gt;"/>
</p:tagLst>
</file>

<file path=ppt/tags/tag4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4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1&quot;/&gt;&lt;lineCharCount val=&quot;19&quot;/&gt;&lt;/TableIndex&gt;&lt;/ShapeTextInfo&gt;"/>
</p:tagLst>
</file>

<file path=ppt/tags/tag4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47.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D0CDD632-8D53-4B5C-A033-264ABBF73310}_24.png&quot;/&gt;&lt;left val=&quot;24&quot;/&gt;&lt;top val=&quot;13&quot;/&gt;&lt;width val=&quot;801&quot;/&gt;&lt;height val=&quot;77&quot;/&gt;&lt;hasText val=&quot;1&quot;/&gt;&lt;/Image&gt;&lt;/ThreeDShapeInfo&gt;"/>
  <p:tag name="PRESENTER_SHAPETEXTINFO" val="&lt;ShapeTextInfo&gt;&lt;TableIndex row=&quot;-1&quot; col=&quot;-1&quot;&gt;&lt;linesCount val=&quot;1&quot;/&gt;&lt;lineCharCount val=&quot;17&quot;/&gt;&lt;/TableIndex&gt;&lt;/ShapeTextInfo&gt;"/>
</p:tagLst>
</file>

<file path=ppt/tags/tag48.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FF28AD5A-FA9E-45C5-9E2F-04FE8051BC1E}_24.png&quot;/&gt;&lt;left val=&quot;658&quot;/&gt;&lt;top val=&quot;448&quot;/&gt;&lt;width val=&quot;206&quot;/&gt;&lt;height val=&quot;39&quot;/&gt;&lt;hasText val=&quot;1&quot;/&gt;&lt;/Image&gt;&lt;/ThreeDShapeInfo&gt;"/>
  <p:tag name="PRESENTER_SHAPETEXTINFO" val="&lt;ShapeTextInfo&gt;&lt;TableIndex row=&quot;-1&quot; col=&quot;-1&quot;&gt;&lt;linesCount val=&quot;1&quot;/&gt;&lt;lineCharCount val=&quot;2&quot;/&gt;&lt;/TableIndex&gt;&lt;/ShapeTextInfo&gt;"/>
</p:tagLst>
</file>

<file path=ppt/tags/tag49.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CACFBE20-1CC3-4BFC-A098-968944372D82}_24.png&quot;/&gt;&lt;left val=&quot;69&quot;/&gt;&lt;top val=&quot;92&quot;/&gt;&lt;width val=&quot;723&quot;/&gt;&lt;height val=&quot;345&quot;/&gt;&lt;hasText val=&quot;1&quot;/&gt;&lt;/Image&gt;&lt;/ThreeDShapeInfo&gt;"/>
  <p:tag name="PRESENTER_SHAPETEXTINFO" val="&lt;ShapeTextInfo&gt;&lt;TableIndex row=&quot;-1&quot; col=&quot;-1&quot;&gt;&lt;linesCount val=&quot;20&quot;/&gt;&lt;lineCharCount val=&quot;46&quot;/&gt;&lt;lineCharCount val=&quot;6&quot;/&gt;&lt;lineCharCount val=&quot;60&quot;/&gt;&lt;lineCharCount val=&quot;48&quot;/&gt;&lt;lineCharCount val=&quot;65&quot;/&gt;&lt;lineCharCount val=&quot;50&quot;/&gt;&lt;lineCharCount val=&quot;36&quot;/&gt;&lt;lineCharCount val=&quot;47&quot;/&gt;&lt;lineCharCount val=&quot;31&quot;/&gt;&lt;lineCharCount val=&quot;32&quot;/&gt;&lt;lineCharCount val=&quot;32&quot;/&gt;&lt;lineCharCount val=&quot;38&quot;/&gt;&lt;lineCharCount val=&quot;52&quot;/&gt;&lt;lineCharCount val=&quot;77&quot;/&gt;&lt;lineCharCount val=&quot;47&quot;/&gt;&lt;lineCharCount val=&quot;32&quot;/&gt;&lt;lineCharCount val=&quot;32&quot;/&gt;&lt;lineCharCount val=&quot;38&quot;/&gt;&lt;lineCharCount val=&quot;52&quot;/&gt;&lt;lineCharCount val=&quot;77&quot;/&gt;&lt;/TableIndex&gt;&lt;/ShapeTextInfo&gt;"/>
</p:tagLst>
</file>

<file path=ppt/tags/tag5.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0687C135-A8CF-4E60-9292-F3FAE9033FBF}_17.png&quot;/&gt;&lt;left val=&quot;252&quot;/&gt;&lt;top val=&quot;331&quot;/&gt;&lt;width val=&quot;596&quot;/&gt;&lt;height val=&quot;57&quot;/&gt;&lt;hasText val=&quot;1&quot;/&gt;&lt;/Image&gt;&lt;/ThreeDShapeInfo&gt;"/>
  <p:tag name="PRESENTER_SHAPEINFO" val="&lt;ThreeDShapeInfo&gt;&lt;uuid val=&quot;{EB986448-3482-4F64-A696-A376BC17F471}&quot;/&gt;&lt;isInvalidForFieldText val=&quot;0&quot;/&gt;&lt;Image&gt;&lt;filename val=&quot;C:\Users\jlarkin\AppData\Local\Temp\~CaBB85\data\asimages\{EB986448-3482-4F64-A696-A376BC17F471}.png&quot;/&gt;&lt;left val=&quot;252&quot;/&gt;&lt;top val=&quot;331&quot;/&gt;&lt;width val=&quot;596&quot;/&gt;&lt;height val=&quot;57&quot;/&gt;&lt;hasText val=&quot;1&quot;/&gt;&lt;/Image&gt;&lt;/ThreeDShapeInfo&gt;"/>
  <p:tag name="PRESENTER_SHAPETEXTINFO" val="&lt;ShapeTextInfo&gt;&lt;TableIndex row=&quot;-1&quot; col=&quot;-1&quot;&gt;&lt;linesCount val=&quot;1&quot;/&gt;&lt;lineCharCount val=&quot;89&quot;/&gt;&lt;/TableIndex&gt;&lt;/ShapeTextInfo&gt;"/>
</p:tagLst>
</file>

<file path=ppt/tags/tag50.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D0CDD632-8D53-4B5C-A033-264ABBF73310}_24.png&quot;/&gt;&lt;left val=&quot;24&quot;/&gt;&lt;top val=&quot;13&quot;/&gt;&lt;width val=&quot;801&quot;/&gt;&lt;height val=&quot;77&quot;/&gt;&lt;hasText val=&quot;1&quot;/&gt;&lt;/Image&gt;&lt;/ThreeDShapeInfo&gt;"/>
  <p:tag name="PRESENTER_SHAPETEXTINFO" val="&lt;ShapeTextInfo&gt;&lt;TableIndex row=&quot;-1&quot; col=&quot;-1&quot;&gt;&lt;linesCount val=&quot;1&quot;/&gt;&lt;lineCharCount val=&quot;17&quot;/&gt;&lt;/TableIndex&gt;&lt;/ShapeTextInfo&gt;"/>
</p:tagLst>
</file>

<file path=ppt/tags/tag51.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FF28AD5A-FA9E-45C5-9E2F-04FE8051BC1E}_24.png&quot;/&gt;&lt;left val=&quot;658&quot;/&gt;&lt;top val=&quot;448&quot;/&gt;&lt;width val=&quot;206&quot;/&gt;&lt;height val=&quot;39&quot;/&gt;&lt;hasText val=&quot;1&quot;/&gt;&lt;/Image&gt;&lt;/ThreeDShapeInfo&gt;"/>
  <p:tag name="PRESENTER_SHAPETEXTINFO" val="&lt;ShapeTextInfo&gt;&lt;TableIndex row=&quot;-1&quot; col=&quot;-1&quot;&gt;&lt;linesCount val=&quot;1&quot;/&gt;&lt;lineCharCount val=&quot;2&quot;/&gt;&lt;/TableIndex&gt;&lt;/ShapeTextInfo&gt;"/>
</p:tagLst>
</file>

<file path=ppt/tags/tag510.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0687C135-A8CF-4E60-9292-F3FAE9033FBF}_17.png&quot;/&gt;&lt;left val=&quot;252&quot;/&gt;&lt;top val=&quot;331&quot;/&gt;&lt;width val=&quot;596&quot;/&gt;&lt;height val=&quot;57&quot;/&gt;&lt;hasText val=&quot;1&quot;/&gt;&lt;/Image&gt;&lt;/ThreeDShapeInfo&gt;"/>
  <p:tag name="PRESENTER_SHAPEINFO" val="&lt;ThreeDShapeInfo&gt;&lt;uuid val=&quot;{EB986448-3482-4F64-A696-A376BC17F471}&quot;/&gt;&lt;isInvalidForFieldText val=&quot;0&quot;/&gt;&lt;Image&gt;&lt;filename val=&quot;C:\Users\jlarkin\AppData\Local\Temp\~CaBB85\data\asimages\{EB986448-3482-4F64-A696-A376BC17F471}.png&quot;/&gt;&lt;left val=&quot;252&quot;/&gt;&lt;top val=&quot;331&quot;/&gt;&lt;width val=&quot;596&quot;/&gt;&lt;height val=&quot;57&quot;/&gt;&lt;hasText val=&quot;1&quot;/&gt;&lt;/Image&gt;&lt;/ThreeDShapeInfo&gt;"/>
  <p:tag name="PRESENTER_SHAPETEXTINFO" val="&lt;ShapeTextInfo&gt;&lt;TableIndex row=&quot;-1&quot; col=&quot;-1&quot;&gt;&lt;linesCount val=&quot;1&quot;/&gt;&lt;lineCharCount val=&quot;89&quot;/&gt;&lt;/TableIndex&gt;&lt;/ShapeTextInfo&gt;"/>
</p:tagLst>
</file>

<file path=ppt/tags/tag52.xml><?xml version="1.0" encoding="utf-8"?>
<p:tagLst xmlns:a="http://schemas.openxmlformats.org/drawingml/2006/main" xmlns:r="http://schemas.openxmlformats.org/officeDocument/2006/relationships" xmlns:p="http://schemas.openxmlformats.org/presentationml/2006/main">
  <p:tag name="HTML_SHAPEINFO" val="&lt;ThreeDShapeInfo&gt;&lt;uuid val=&quot;&quot;/&gt;&lt;isInvalidForFieldText val=&quot;0&quot;/&gt;&lt;Image&gt;&lt;filename val=&quot;C:\Users\jlarkin\AppData\Local\Temp\~CaBB85\data\asimages\{CACFBE20-1CC3-4BFC-A098-968944372D82}_24.png&quot;/&gt;&lt;left val=&quot;69&quot;/&gt;&lt;top val=&quot;92&quot;/&gt;&lt;width val=&quot;723&quot;/&gt;&lt;height val=&quot;345&quot;/&gt;&lt;hasText val=&quot;1&quot;/&gt;&lt;/Image&gt;&lt;/ThreeDShapeInfo&gt;"/>
  <p:tag name="PRESENTER_SHAPETEXTINFO" val="&lt;ShapeTextInfo&gt;&lt;TableIndex row=&quot;-1&quot; col=&quot;-1&quot;&gt;&lt;linesCount val=&quot;20&quot;/&gt;&lt;lineCharCount val=&quot;46&quot;/&gt;&lt;lineCharCount val=&quot;6&quot;/&gt;&lt;lineCharCount val=&quot;60&quot;/&gt;&lt;lineCharCount val=&quot;48&quot;/&gt;&lt;lineCharCount val=&quot;65&quot;/&gt;&lt;lineCharCount val=&quot;50&quot;/&gt;&lt;lineCharCount val=&quot;36&quot;/&gt;&lt;lineCharCount val=&quot;47&quot;/&gt;&lt;lineCharCount val=&quot;31&quot;/&gt;&lt;lineCharCount val=&quot;32&quot;/&gt;&lt;lineCharCount val=&quot;32&quot;/&gt;&lt;lineCharCount val=&quot;38&quot;/&gt;&lt;lineCharCount val=&quot;52&quot;/&gt;&lt;lineCharCount val=&quot;77&quot;/&gt;&lt;lineCharCount val=&quot;47&quot;/&gt;&lt;lineCharCount val=&quot;32&quot;/&gt;&lt;lineCharCount val=&quot;32&quot;/&gt;&lt;lineCharCount val=&quot;38&quot;/&gt;&lt;lineCharCount val=&quot;52&quot;/&gt;&lt;lineCharCount val=&quot;77&quot;/&gt;&lt;/TableIndex&gt;&lt;/ShapeTextInfo&gt;"/>
</p:tagLst>
</file>

<file path=ppt/tags/tag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2.xml><?xml version="1.0" encoding="utf-8"?>
<ds:datastoreItem xmlns:ds="http://schemas.openxmlformats.org/officeDocument/2006/customXml" ds:itemID="{DF88E22E-2A4B-4FB1-9848-BF16E7DBE74B}">
  <ds:schemaRef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 ds:uri="http://purl.org/dc/terms/"/>
  </ds:schemaRefs>
</ds:datastoreItem>
</file>

<file path=customXml/itemProps3.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otalTime>10</TotalTime>
  <Words>4247</Words>
  <Application>Microsoft Office PowerPoint</Application>
  <PresentationFormat>Custom</PresentationFormat>
  <Paragraphs>657</Paragraphs>
  <Slides>44</Slides>
  <Notes>34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Arial</vt:lpstr>
      <vt:lpstr>Calibri</vt:lpstr>
      <vt:lpstr>Cambria Math</vt:lpstr>
      <vt:lpstr>Consolas</vt:lpstr>
      <vt:lpstr>Courier New</vt:lpstr>
      <vt:lpstr>Lucida Console</vt:lpstr>
      <vt:lpstr>Trebuchet MS</vt:lpstr>
      <vt:lpstr>Wingdings</vt:lpstr>
      <vt:lpstr>Title &amp; Bullet</vt:lpstr>
      <vt:lpstr>Introduction to OpenACC</vt:lpstr>
      <vt:lpstr>Lecture 1 Outline</vt:lpstr>
      <vt:lpstr>Introduction to Openacc</vt:lpstr>
      <vt:lpstr>3 Ways to Accelerate Applications</vt:lpstr>
      <vt:lpstr>OpenACC is…</vt:lpstr>
      <vt:lpstr>OpenACC Directives</vt:lpstr>
      <vt:lpstr>openacc</vt:lpstr>
      <vt:lpstr>openacc</vt:lpstr>
      <vt:lpstr>openacc</vt:lpstr>
      <vt:lpstr>Directive-based HPC programming</vt:lpstr>
      <vt:lpstr>Openacc syntax</vt:lpstr>
      <vt:lpstr>Openacc syntax</vt:lpstr>
      <vt:lpstr>Example code</vt:lpstr>
      <vt:lpstr>Laplace heat transfer</vt:lpstr>
      <vt:lpstr>Example: Jacobi Iteration</vt:lpstr>
      <vt:lpstr>Jacobi Iteration: C Code</vt:lpstr>
      <vt:lpstr>Profile-Driven Development</vt:lpstr>
      <vt:lpstr>Openacc development CYCLE</vt:lpstr>
      <vt:lpstr>Profiling sequential code</vt:lpstr>
      <vt:lpstr>Profiling sequential code</vt:lpstr>
      <vt:lpstr>Profiling sequential code</vt:lpstr>
      <vt:lpstr>Profiling sequential code</vt:lpstr>
      <vt:lpstr>Profiling sequential code</vt:lpstr>
      <vt:lpstr>Openacc parallel Loop directive</vt:lpstr>
      <vt:lpstr>Openacc parallel directive</vt:lpstr>
      <vt:lpstr>Openacc parallel directive</vt:lpstr>
      <vt:lpstr>Openacc parallel directive</vt:lpstr>
      <vt:lpstr>Openacc parallel directive</vt:lpstr>
      <vt:lpstr>Openacc parallel directive</vt:lpstr>
      <vt:lpstr>Openacc parallel directive</vt:lpstr>
      <vt:lpstr>Parallelize with OpenACC Parallel Loop</vt:lpstr>
      <vt:lpstr>reduction clause</vt:lpstr>
      <vt:lpstr>reduction clause operators</vt:lpstr>
      <vt:lpstr>Build and Run the Code</vt:lpstr>
      <vt:lpstr>PGI Compiler Basics</vt:lpstr>
      <vt:lpstr>PGI Compiler Basics</vt:lpstr>
      <vt:lpstr>PGI Compiler Basics</vt:lpstr>
      <vt:lpstr>Building the code (multicore)</vt:lpstr>
      <vt:lpstr>OpenACC Speed-up</vt:lpstr>
      <vt:lpstr>Building the code (GPU)</vt:lpstr>
      <vt:lpstr>OpenACC Speed-up</vt:lpstr>
      <vt:lpstr>Closing Remarks</vt:lpstr>
      <vt:lpstr>KEY concepts</vt:lpstr>
      <vt:lpstr>OPENACC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OpenACC Online Course 2018 Week 1</dc:title>
  <dc:creator>Bharat Kumar</dc:creator>
  <cp:lastModifiedBy>Bharat Kumar</cp:lastModifiedBy>
  <cp:revision>4290</cp:revision>
  <cp:lastPrinted>2019-03-15T14:03:31Z</cp:lastPrinted>
  <dcterms:created xsi:type="dcterms:W3CDTF">2008-01-24T03:11:41Z</dcterms:created>
  <dcterms:modified xsi:type="dcterms:W3CDTF">2019-12-08T11:45:39Z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Enabled">
    <vt:lpwstr>True</vt:lpwstr>
  </property>
  <property fmtid="{D5CDD505-2E9C-101B-9397-08002B2CF9AE}" pid="5" name="Sensitivity">
    <vt:lpwstr>Unrestricted</vt:lpwstr>
  </property>
  <property fmtid="{D5CDD505-2E9C-101B-9397-08002B2CF9AE}" pid="6" name="MSIP_Label_6b558183-044c-4105-8d9c-cea02a2a3d86_Owner">
    <vt:lpwstr>jlevites@nvidia.com</vt:lpwstr>
  </property>
  <property fmtid="{D5CDD505-2E9C-101B-9397-08002B2CF9AE}" pid="7" name="MSIP_Label_6b558183-044c-4105-8d9c-cea02a2a3d86_SetDate">
    <vt:lpwstr>2018-10-15T18:00:07.0248524Z</vt:lpwstr>
  </property>
  <property fmtid="{D5CDD505-2E9C-101B-9397-08002B2CF9AE}" pid="8" name="MSIP_Label_6b558183-044c-4105-8d9c-cea02a2a3d86_Extended_MSFT_Method">
    <vt:lpwstr>Automatic</vt:lpwstr>
  </property>
  <property fmtid="{D5CDD505-2E9C-101B-9397-08002B2CF9AE}" pid="9" name="MSIP_Label_6b558183-044c-4105-8d9c-cea02a2a3d86_Name">
    <vt:lpwstr>Unrestricted</vt:lpwstr>
  </property>
  <property fmtid="{D5CDD505-2E9C-101B-9397-08002B2CF9AE}" pid="10" name="MSIP_Label_6b558183-044c-4105-8d9c-cea02a2a3d86_Application">
    <vt:lpwstr>Microsoft Azure Information Protection</vt:lpwstr>
  </property>
</Properties>
</file>